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bba884ec0_2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bba884ec0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bba884ec0_2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bba884ec0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bba884ec0_2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bba884ec0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bba884ec0_2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bba884ec0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bba884ec0_2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bba884ec0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bba884ec0_2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bba884ec0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bba884ec0_2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bba884ec0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bba884ec0_2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bba884ec0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bba884ec0_2_1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bba884ec0_2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bba884ec0_2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bba884ec0_2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bba884ec0_2_1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bba884ec0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bba884ec0_2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bba884ec0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ba884ec0_2_1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ba884ec0_2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bba884ec0_2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bba884ec0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bba884ec0_2_2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bba884ec0_2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bba884ec0_2_2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bba884ec0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bba884ec0_2_2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bba884ec0_2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bba884ec0_2_2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bba884ec0_2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bbd8e323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bbd8e32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bbd8e323f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bbd8e323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bb3b3d9fa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bb3b3d9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bbd8e323f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bbd8e323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bbd8e323f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bbd8e323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bba884ec0_2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bba884ec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bba884ec0_2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bba884ec0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bba884ec0_2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bba884ec0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bba884ec0_2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bba884ec0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bba884ec0_2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bba884ec0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bba884ec0_2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bba884ec0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Projection Navy">
  <p:cSld name="Cover-Projection Navy">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343150" y="2119312"/>
            <a:ext cx="7505700" cy="2619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Google Shape;5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64" name="Google Shape;6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Navy Cover-Title with Logo ">
  <p:cSld name="Navy Cover-Title with Logo ">
    <p:spTree>
      <p:nvGrpSpPr>
        <p:cNvPr id="1" name="Shape 8"/>
        <p:cNvGrpSpPr/>
        <p:nvPr/>
      </p:nvGrpSpPr>
      <p:grpSpPr>
        <a:xfrm>
          <a:off x="0" y="0"/>
          <a:ext cx="0" cy="0"/>
          <a:chOff x="0" y="0"/>
          <a:chExt cx="0" cy="0"/>
        </a:xfrm>
      </p:grpSpPr>
      <p:sp>
        <p:nvSpPr>
          <p:cNvPr id="9" name="Google Shape;9;p3"/>
          <p:cNvSpPr txBox="1">
            <a:spLocks noGrp="1"/>
          </p:cNvSpPr>
          <p:nvPr>
            <p:ph type="subTitle" idx="1"/>
          </p:nvPr>
        </p:nvSpPr>
        <p:spPr>
          <a:xfrm>
            <a:off x="1524000" y="4484905"/>
            <a:ext cx="9144000" cy="107506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 name="Google Shape;10;p3"/>
          <p:cNvPicPr preferRelativeResize="0"/>
          <p:nvPr/>
        </p:nvPicPr>
        <p:blipFill rotWithShape="1">
          <a:blip r:embed="rId2">
            <a:alphaModFix/>
          </a:blip>
          <a:srcRect/>
          <a:stretch/>
        </p:blipFill>
        <p:spPr>
          <a:xfrm>
            <a:off x="3281362" y="1153740"/>
            <a:ext cx="5629275" cy="1964531"/>
          </a:xfrm>
          <a:prstGeom prst="rect">
            <a:avLst/>
          </a:prstGeom>
          <a:noFill/>
          <a:ln>
            <a:noFill/>
          </a:ln>
        </p:spPr>
      </p:pic>
      <p:sp>
        <p:nvSpPr>
          <p:cNvPr id="11" name="Google Shape;11;p3"/>
          <p:cNvSpPr txBox="1">
            <a:spLocks noGrp="1"/>
          </p:cNvSpPr>
          <p:nvPr>
            <p:ph type="body" idx="2"/>
          </p:nvPr>
        </p:nvSpPr>
        <p:spPr>
          <a:xfrm>
            <a:off x="1524000" y="3031066"/>
            <a:ext cx="9143999" cy="1337733"/>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accent1"/>
              </a:buClr>
              <a:buSzPts val="4400"/>
              <a:buFont typeface="Arial"/>
              <a:buNone/>
              <a:defRPr sz="4400" b="0" i="0" u="none" strike="noStrike" cap="none">
                <a:solidFill>
                  <a:schemeClr val="accent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Projection White">
  <p:cSld name="Cover-Projection White">
    <p:bg>
      <p:bgPr>
        <a:solidFill>
          <a:schemeClr val="lt1"/>
        </a:solidFill>
        <a:effectLst/>
      </p:bgPr>
    </p:bg>
    <p:spTree>
      <p:nvGrpSpPr>
        <p:cNvPr id="1" name="Shape 12"/>
        <p:cNvGrpSpPr/>
        <p:nvPr/>
      </p:nvGrpSpPr>
      <p:grpSpPr>
        <a:xfrm>
          <a:off x="0" y="0"/>
          <a:ext cx="0" cy="0"/>
          <a:chOff x="0" y="0"/>
          <a:chExt cx="0" cy="0"/>
        </a:xfrm>
      </p:grpSpPr>
      <p:pic>
        <p:nvPicPr>
          <p:cNvPr id="13" name="Google Shape;13;p4"/>
          <p:cNvPicPr preferRelativeResize="0"/>
          <p:nvPr/>
        </p:nvPicPr>
        <p:blipFill rotWithShape="1">
          <a:blip r:embed="rId2">
            <a:alphaModFix/>
          </a:blip>
          <a:srcRect/>
          <a:stretch/>
        </p:blipFill>
        <p:spPr>
          <a:xfrm>
            <a:off x="2376487" y="2195512"/>
            <a:ext cx="7439025" cy="2466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ite Cover-Title with Logo">
  <p:cSld name="White Cover-Title with Logo">
    <p:bg>
      <p:bgPr>
        <a:solidFill>
          <a:schemeClr val="lt1"/>
        </a:solidFill>
        <a:effectLst/>
      </p:bgPr>
    </p:bg>
    <p:spTree>
      <p:nvGrpSpPr>
        <p:cNvPr id="1" name="Shape 14"/>
        <p:cNvGrpSpPr/>
        <p:nvPr/>
      </p:nvGrpSpPr>
      <p:grpSpPr>
        <a:xfrm>
          <a:off x="0" y="0"/>
          <a:ext cx="0" cy="0"/>
          <a:chOff x="0" y="0"/>
          <a:chExt cx="0" cy="0"/>
        </a:xfrm>
      </p:grpSpPr>
      <p:sp>
        <p:nvSpPr>
          <p:cNvPr id="15" name="Google Shape;15;p5"/>
          <p:cNvSpPr txBox="1">
            <a:spLocks noGrp="1"/>
          </p:cNvSpPr>
          <p:nvPr>
            <p:ph type="subTitle" idx="1"/>
          </p:nvPr>
        </p:nvSpPr>
        <p:spPr>
          <a:xfrm>
            <a:off x="1524000" y="4484905"/>
            <a:ext cx="9144000" cy="107506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6" name="Google Shape;16;p5"/>
          <p:cNvPicPr preferRelativeResize="0"/>
          <p:nvPr/>
        </p:nvPicPr>
        <p:blipFill rotWithShape="1">
          <a:blip r:embed="rId2">
            <a:alphaModFix/>
          </a:blip>
          <a:srcRect/>
          <a:stretch/>
        </p:blipFill>
        <p:spPr>
          <a:xfrm>
            <a:off x="3314918" y="1201978"/>
            <a:ext cx="5629275" cy="1866815"/>
          </a:xfrm>
          <a:prstGeom prst="rect">
            <a:avLst/>
          </a:prstGeom>
          <a:noFill/>
          <a:ln>
            <a:noFill/>
          </a:ln>
        </p:spPr>
      </p:pic>
      <p:sp>
        <p:nvSpPr>
          <p:cNvPr id="17" name="Google Shape;17;p5"/>
          <p:cNvSpPr txBox="1">
            <a:spLocks noGrp="1"/>
          </p:cNvSpPr>
          <p:nvPr>
            <p:ph type="body" idx="2"/>
          </p:nvPr>
        </p:nvSpPr>
        <p:spPr>
          <a:xfrm>
            <a:off x="1524000" y="3141133"/>
            <a:ext cx="9144000" cy="1227139"/>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0" i="0" u="none" strike="noStrike" cap="none">
                <a:solidFill>
                  <a:schemeClr val="dk2"/>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37" name="Google Shape;3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8" name="Google Shape;48;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 name="Google Shape;49;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0" name="Google Shape;50;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6"/>
          <p:cNvPicPr preferRelativeResize="0"/>
          <p:nvPr/>
        </p:nvPicPr>
        <p:blipFill rotWithShape="1">
          <a:blip r:embed="rId13">
            <a:alphaModFix/>
          </a:blip>
          <a:srcRect/>
          <a:stretch/>
        </p:blipFill>
        <p:spPr>
          <a:xfrm>
            <a:off x="147145" y="6237485"/>
            <a:ext cx="1492469" cy="5026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mflogan@uncg.edu"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mailto:pcard@uncg.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ayment2.works.com/work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subTitle" idx="1"/>
          </p:nvPr>
        </p:nvSpPr>
        <p:spPr>
          <a:xfrm>
            <a:off x="1524000" y="4838600"/>
            <a:ext cx="9144000" cy="1109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US"/>
              <a:t>Step-by-Step instructions for the Approvers</a:t>
            </a:r>
            <a:endParaRPr/>
          </a:p>
          <a:p>
            <a:pPr marL="0" marR="0" lvl="0" indent="0" algn="ctr" rtl="0">
              <a:lnSpc>
                <a:spcPct val="90000"/>
              </a:lnSpc>
              <a:spcBef>
                <a:spcPts val="0"/>
              </a:spcBef>
              <a:spcAft>
                <a:spcPts val="0"/>
              </a:spcAft>
              <a:buClr>
                <a:schemeClr val="lt1"/>
              </a:buClr>
              <a:buSzPts val="2400"/>
              <a:buFont typeface="Arial"/>
              <a:buNone/>
            </a:pPr>
            <a:r>
              <a:rPr lang="en-US"/>
              <a:t>(Budget Authority/Supervisor or Proxy)</a:t>
            </a:r>
            <a:endParaRPr/>
          </a:p>
        </p:txBody>
      </p:sp>
      <p:sp>
        <p:nvSpPr>
          <p:cNvPr id="87" name="Google Shape;87;p18"/>
          <p:cNvSpPr txBox="1">
            <a:spLocks noGrp="1"/>
          </p:cNvSpPr>
          <p:nvPr>
            <p:ph type="body" idx="2"/>
          </p:nvPr>
        </p:nvSpPr>
        <p:spPr>
          <a:xfrm>
            <a:off x="1524000" y="2851750"/>
            <a:ext cx="9144000" cy="1596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1"/>
              </a:buClr>
              <a:buSzPts val="4400"/>
              <a:buFont typeface="Arial"/>
              <a:buNone/>
            </a:pPr>
            <a:r>
              <a:rPr lang="en-US"/>
              <a:t>Procurement Services       </a:t>
            </a:r>
            <a:endParaRPr/>
          </a:p>
          <a:p>
            <a:pPr marL="0" marR="0" lvl="0" indent="0" algn="ctr" rtl="0">
              <a:lnSpc>
                <a:spcPct val="90000"/>
              </a:lnSpc>
              <a:spcBef>
                <a:spcPts val="0"/>
              </a:spcBef>
              <a:spcAft>
                <a:spcPts val="0"/>
              </a:spcAft>
              <a:buClr>
                <a:schemeClr val="accent1"/>
              </a:buClr>
              <a:buSzPts val="4400"/>
              <a:buFont typeface="Arial"/>
              <a:buNone/>
            </a:pPr>
            <a:r>
              <a:rPr lang="en-US"/>
              <a:t>      Works Training for the Approver</a:t>
            </a:r>
            <a:endParaRPr sz="4400" b="0" i="0" u="none" strike="noStrike" cap="none">
              <a:solidFill>
                <a:schemeClr val="accen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subTitle" idx="1"/>
          </p:nvPr>
        </p:nvSpPr>
        <p:spPr>
          <a:xfrm>
            <a:off x="1479575" y="459875"/>
            <a:ext cx="9188400" cy="56643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SzPts val="1800"/>
              <a:buChar char="➢"/>
            </a:pPr>
            <a:r>
              <a:rPr lang="en-US" sz="1800"/>
              <a:t>When you have finished reviewing, use the check box to select all transactions you would like to sign off on and click the “Sign Off” tab at the bottom. </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156" name="Google Shape;156;p27"/>
          <p:cNvPicPr preferRelativeResize="0"/>
          <p:nvPr/>
        </p:nvPicPr>
        <p:blipFill>
          <a:blip r:embed="rId3">
            <a:alphaModFix/>
          </a:blip>
          <a:stretch>
            <a:fillRect/>
          </a:stretch>
        </p:blipFill>
        <p:spPr>
          <a:xfrm>
            <a:off x="1762125" y="1262063"/>
            <a:ext cx="9277350" cy="4943475"/>
          </a:xfrm>
          <a:prstGeom prst="rect">
            <a:avLst/>
          </a:prstGeom>
          <a:noFill/>
          <a:ln>
            <a:noFill/>
          </a:ln>
        </p:spPr>
      </p:pic>
      <p:cxnSp>
        <p:nvCxnSpPr>
          <p:cNvPr id="157" name="Google Shape;157;p27"/>
          <p:cNvCxnSpPr/>
          <p:nvPr/>
        </p:nvCxnSpPr>
        <p:spPr>
          <a:xfrm flipH="1">
            <a:off x="2029300" y="3159125"/>
            <a:ext cx="979800" cy="189900"/>
          </a:xfrm>
          <a:prstGeom prst="straightConnector1">
            <a:avLst/>
          </a:prstGeom>
          <a:noFill/>
          <a:ln w="38100" cap="flat" cmpd="sng">
            <a:solidFill>
              <a:schemeClr val="accent1"/>
            </a:solidFill>
            <a:prstDash val="solid"/>
            <a:round/>
            <a:headEnd type="none" w="med" len="med"/>
            <a:tailEnd type="triangle" w="med" len="med"/>
          </a:ln>
        </p:spPr>
      </p:cxnSp>
      <p:cxnSp>
        <p:nvCxnSpPr>
          <p:cNvPr id="158" name="Google Shape;158;p27"/>
          <p:cNvCxnSpPr/>
          <p:nvPr/>
        </p:nvCxnSpPr>
        <p:spPr>
          <a:xfrm rot="10800000">
            <a:off x="2079100" y="3921550"/>
            <a:ext cx="930000" cy="239700"/>
          </a:xfrm>
          <a:prstGeom prst="straightConnector1">
            <a:avLst/>
          </a:prstGeom>
          <a:noFill/>
          <a:ln w="38100" cap="flat" cmpd="sng">
            <a:solidFill>
              <a:schemeClr val="accent1"/>
            </a:solidFill>
            <a:prstDash val="solid"/>
            <a:round/>
            <a:headEnd type="none" w="med" len="med"/>
            <a:tailEnd type="triangle" w="med" len="med"/>
          </a:ln>
        </p:spPr>
      </p:cxnSp>
      <p:cxnSp>
        <p:nvCxnSpPr>
          <p:cNvPr id="159" name="Google Shape;159;p27"/>
          <p:cNvCxnSpPr/>
          <p:nvPr/>
        </p:nvCxnSpPr>
        <p:spPr>
          <a:xfrm rot="10800000">
            <a:off x="2054200" y="4118950"/>
            <a:ext cx="930000" cy="239700"/>
          </a:xfrm>
          <a:prstGeom prst="straightConnector1">
            <a:avLst/>
          </a:prstGeom>
          <a:noFill/>
          <a:ln w="38100" cap="flat" cmpd="sng">
            <a:solidFill>
              <a:schemeClr val="accent1"/>
            </a:solidFill>
            <a:prstDash val="solid"/>
            <a:round/>
            <a:headEnd type="none" w="med" len="med"/>
            <a:tailEnd type="triangle" w="med" len="med"/>
          </a:ln>
        </p:spPr>
      </p:cxnSp>
      <p:cxnSp>
        <p:nvCxnSpPr>
          <p:cNvPr id="160" name="Google Shape;160;p27"/>
          <p:cNvCxnSpPr/>
          <p:nvPr/>
        </p:nvCxnSpPr>
        <p:spPr>
          <a:xfrm rot="10800000">
            <a:off x="2054200" y="4316350"/>
            <a:ext cx="930000" cy="239700"/>
          </a:xfrm>
          <a:prstGeom prst="straightConnector1">
            <a:avLst/>
          </a:prstGeom>
          <a:noFill/>
          <a:ln w="38100" cap="flat" cmpd="sng">
            <a:solidFill>
              <a:schemeClr val="accent1"/>
            </a:solidFill>
            <a:prstDash val="solid"/>
            <a:round/>
            <a:headEnd type="none" w="med" len="med"/>
            <a:tailEnd type="triangle" w="med" len="med"/>
          </a:ln>
        </p:spPr>
      </p:cxnSp>
      <p:sp>
        <p:nvSpPr>
          <p:cNvPr id="161" name="Google Shape;161;p27"/>
          <p:cNvSpPr txBox="1"/>
          <p:nvPr/>
        </p:nvSpPr>
        <p:spPr>
          <a:xfrm>
            <a:off x="259925" y="2409300"/>
            <a:ext cx="1269900" cy="26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To select, you may check the top box for ALL or only check the specific box of the transaction you want signed off.</a:t>
            </a:r>
            <a:endParaRPr>
              <a:solidFill>
                <a:schemeClr val="accent1"/>
              </a:solidFill>
            </a:endParaRPr>
          </a:p>
        </p:txBody>
      </p:sp>
      <p:cxnSp>
        <p:nvCxnSpPr>
          <p:cNvPr id="162" name="Google Shape;162;p27"/>
          <p:cNvCxnSpPr/>
          <p:nvPr/>
        </p:nvCxnSpPr>
        <p:spPr>
          <a:xfrm flipH="1">
            <a:off x="4331075" y="5740825"/>
            <a:ext cx="979800" cy="1899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subTitle" idx="1"/>
          </p:nvPr>
        </p:nvSpPr>
        <p:spPr>
          <a:xfrm>
            <a:off x="1479575" y="459875"/>
            <a:ext cx="9188400" cy="56643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SzPts val="1800"/>
              <a:buChar char="➢"/>
            </a:pPr>
            <a:r>
              <a:rPr lang="en-US" sz="1800"/>
              <a:t>After you click the “Sign Off”, you have the option to enter a comment.  A comment is not required. Click OK.</a:t>
            </a:r>
            <a:endParaRPr sz="1800"/>
          </a:p>
          <a:p>
            <a:pPr marL="914400" marR="0" lvl="0" indent="-342900" algn="l" rtl="0">
              <a:lnSpc>
                <a:spcPct val="90000"/>
              </a:lnSpc>
              <a:spcBef>
                <a:spcPts val="0"/>
              </a:spcBef>
              <a:spcAft>
                <a:spcPts val="0"/>
              </a:spcAft>
              <a:buSzPts val="1800"/>
              <a:buChar char="➢"/>
            </a:pPr>
            <a:r>
              <a:rPr lang="en-US" sz="1800"/>
              <a:t>Your Pending Sign Off tab should now be blank and you are done.</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168" name="Google Shape;168;p28"/>
          <p:cNvPicPr preferRelativeResize="0"/>
          <p:nvPr/>
        </p:nvPicPr>
        <p:blipFill>
          <a:blip r:embed="rId3">
            <a:alphaModFix/>
          </a:blip>
          <a:stretch>
            <a:fillRect/>
          </a:stretch>
        </p:blipFill>
        <p:spPr>
          <a:xfrm>
            <a:off x="1624025" y="1569550"/>
            <a:ext cx="9092851" cy="4238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ctrTitle"/>
          </p:nvPr>
        </p:nvSpPr>
        <p:spPr>
          <a:xfrm>
            <a:off x="1524000" y="379903"/>
            <a:ext cx="9144000" cy="89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Detailed Instructions</a:t>
            </a:r>
            <a:endParaRPr/>
          </a:p>
        </p:txBody>
      </p:sp>
      <p:sp>
        <p:nvSpPr>
          <p:cNvPr id="174" name="Google Shape;174;p29"/>
          <p:cNvSpPr txBox="1">
            <a:spLocks noGrp="1"/>
          </p:cNvSpPr>
          <p:nvPr>
            <p:ph type="subTitle" idx="1"/>
          </p:nvPr>
        </p:nvSpPr>
        <p:spPr>
          <a:xfrm>
            <a:off x="1524000" y="2022536"/>
            <a:ext cx="9144000" cy="31359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Reviewing Transactions</a:t>
            </a:r>
            <a:endParaRPr/>
          </a:p>
          <a:p>
            <a:pPr marL="457200" lvl="0" indent="-381000" algn="l" rtl="0">
              <a:spcBef>
                <a:spcPts val="1000"/>
              </a:spcBef>
              <a:spcAft>
                <a:spcPts val="0"/>
              </a:spcAft>
              <a:buSzPts val="2400"/>
              <a:buChar char="●"/>
            </a:pPr>
            <a:r>
              <a:rPr lang="en-US"/>
              <a:t>Flagging Transactions</a:t>
            </a:r>
            <a:endParaRPr/>
          </a:p>
          <a:p>
            <a:pPr marL="457200" lvl="0" indent="-381000" algn="l" rtl="0">
              <a:spcBef>
                <a:spcPts val="1000"/>
              </a:spcBef>
              <a:spcAft>
                <a:spcPts val="0"/>
              </a:spcAft>
              <a:buSzPts val="2400"/>
              <a:buChar char="●"/>
            </a:pPr>
            <a:r>
              <a:rPr lang="en-US"/>
              <a:t>Signing Off after Flagging</a:t>
            </a:r>
            <a:endParaRPr/>
          </a:p>
          <a:p>
            <a:pPr marL="457200" lvl="0" indent="-381000" algn="l" rtl="0">
              <a:spcBef>
                <a:spcPts val="1000"/>
              </a:spcBef>
              <a:spcAft>
                <a:spcPts val="0"/>
              </a:spcAft>
              <a:buSzPts val="2400"/>
              <a:buChar char="●"/>
            </a:pPr>
            <a:r>
              <a:rPr lang="en-US"/>
              <a:t>Running Reports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subTitle" idx="1"/>
          </p:nvPr>
        </p:nvSpPr>
        <p:spPr>
          <a:xfrm>
            <a:off x="1524000" y="699795"/>
            <a:ext cx="9144000" cy="4458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Reviewing Transactions</a:t>
            </a:r>
            <a:endParaRPr/>
          </a:p>
          <a:p>
            <a:pPr marL="914400" lvl="1" indent="-355600" algn="l" rtl="0">
              <a:spcBef>
                <a:spcPts val="0"/>
              </a:spcBef>
              <a:spcAft>
                <a:spcPts val="0"/>
              </a:spcAft>
              <a:buSzPts val="2000"/>
              <a:buChar char="○"/>
            </a:pPr>
            <a:r>
              <a:rPr lang="en-US"/>
              <a:t>To see details entered by your Reconciler, click on the TXN number for the transaction your want to review.  From the drop down menu, select “Allocate/Edit”.</a:t>
            </a:r>
            <a:endParaRPr/>
          </a:p>
          <a:p>
            <a:pPr marL="457200" lvl="0" indent="0" algn="l" rtl="0">
              <a:spcBef>
                <a:spcPts val="1000"/>
              </a:spcBef>
              <a:spcAft>
                <a:spcPts val="0"/>
              </a:spcAft>
              <a:buNone/>
            </a:pPr>
            <a:r>
              <a:rPr lang="en-US"/>
              <a:t>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0">
              <a:spcBef>
                <a:spcPts val="1000"/>
              </a:spcBef>
              <a:spcAft>
                <a:spcPts val="0"/>
              </a:spcAft>
              <a:buNone/>
            </a:pPr>
            <a:endParaRPr/>
          </a:p>
        </p:txBody>
      </p:sp>
      <p:pic>
        <p:nvPicPr>
          <p:cNvPr id="180" name="Google Shape;180;p30"/>
          <p:cNvPicPr preferRelativeResize="0"/>
          <p:nvPr/>
        </p:nvPicPr>
        <p:blipFill>
          <a:blip r:embed="rId3">
            <a:alphaModFix/>
          </a:blip>
          <a:stretch>
            <a:fillRect/>
          </a:stretch>
        </p:blipFill>
        <p:spPr>
          <a:xfrm>
            <a:off x="1547825" y="1979425"/>
            <a:ext cx="9096375" cy="3854650"/>
          </a:xfrm>
          <a:prstGeom prst="rect">
            <a:avLst/>
          </a:prstGeom>
          <a:noFill/>
          <a:ln>
            <a:noFill/>
          </a:ln>
        </p:spPr>
      </p:pic>
      <p:cxnSp>
        <p:nvCxnSpPr>
          <p:cNvPr id="181" name="Google Shape;181;p30"/>
          <p:cNvCxnSpPr/>
          <p:nvPr/>
        </p:nvCxnSpPr>
        <p:spPr>
          <a:xfrm flipH="1">
            <a:off x="2656925" y="3429000"/>
            <a:ext cx="1002000" cy="302400"/>
          </a:xfrm>
          <a:prstGeom prst="straightConnector1">
            <a:avLst/>
          </a:prstGeom>
          <a:noFill/>
          <a:ln w="38100" cap="flat" cmpd="sng">
            <a:solidFill>
              <a:schemeClr val="accent1"/>
            </a:solidFill>
            <a:prstDash val="solid"/>
            <a:round/>
            <a:headEnd type="none" w="med" len="med"/>
            <a:tailEnd type="triangle" w="med" len="med"/>
          </a:ln>
        </p:spPr>
      </p:cxnSp>
      <p:cxnSp>
        <p:nvCxnSpPr>
          <p:cNvPr id="182" name="Google Shape;182;p30"/>
          <p:cNvCxnSpPr/>
          <p:nvPr/>
        </p:nvCxnSpPr>
        <p:spPr>
          <a:xfrm rot="10800000">
            <a:off x="2899375" y="3911550"/>
            <a:ext cx="930000" cy="2397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subTitle" idx="1"/>
          </p:nvPr>
        </p:nvSpPr>
        <p:spPr>
          <a:xfrm>
            <a:off x="1524000" y="699795"/>
            <a:ext cx="9144000" cy="4458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Reviewing Transactions</a:t>
            </a:r>
            <a:endParaRPr/>
          </a:p>
          <a:p>
            <a:pPr marL="914400" lvl="1" indent="-355600" algn="l" rtl="0">
              <a:spcBef>
                <a:spcPts val="0"/>
              </a:spcBef>
              <a:spcAft>
                <a:spcPts val="0"/>
              </a:spcAft>
              <a:buSzPts val="2000"/>
              <a:buChar char="○"/>
            </a:pPr>
            <a:r>
              <a:rPr lang="en-US"/>
              <a:t>On the transaction detail page, you can review the information entered by the Reconciler. </a:t>
            </a:r>
            <a:r>
              <a:rPr lang="en-US">
                <a:solidFill>
                  <a:srgbClr val="FFFFFF"/>
                </a:solidFill>
              </a:rPr>
              <a:t> </a:t>
            </a:r>
            <a:r>
              <a:rPr lang="en-US" sz="1100">
                <a:solidFill>
                  <a:srgbClr val="FFFFFF"/>
                </a:solidFill>
              </a:rPr>
              <a:t>ALL PCARD transactions require the business purpose which includes the 5 Ws (Who, What, When, Where, and Why). This information should be input into the </a:t>
            </a:r>
            <a:r>
              <a:rPr lang="en-US" sz="1100" b="1">
                <a:solidFill>
                  <a:srgbClr val="FFFFFF"/>
                </a:solidFill>
              </a:rPr>
              <a:t>Description Field</a:t>
            </a:r>
            <a:r>
              <a:rPr lang="en-US" sz="1100">
                <a:solidFill>
                  <a:srgbClr val="FFFFFF"/>
                </a:solidFill>
              </a:rPr>
              <a:t> within the </a:t>
            </a:r>
            <a:r>
              <a:rPr lang="en-US" sz="1100" b="1">
                <a:solidFill>
                  <a:srgbClr val="FFFFFF"/>
                </a:solidFill>
              </a:rPr>
              <a:t>Allocation &amp; Detail</a:t>
            </a:r>
            <a:r>
              <a:rPr lang="en-US" sz="1100">
                <a:solidFill>
                  <a:srgbClr val="FFFFFF"/>
                </a:solidFill>
              </a:rPr>
              <a:t> tab in Works. </a:t>
            </a:r>
            <a:endParaRPr sz="1100">
              <a:solidFill>
                <a:srgbClr val="FFFFFF"/>
              </a:solidFill>
            </a:endParaRPr>
          </a:p>
          <a:p>
            <a:pPr marL="914400" lvl="1" indent="-355600" algn="l" rtl="0">
              <a:spcBef>
                <a:spcPts val="0"/>
              </a:spcBef>
              <a:spcAft>
                <a:spcPts val="0"/>
              </a:spcAft>
              <a:buSzPts val="2000"/>
              <a:buChar char="○"/>
            </a:pPr>
            <a:r>
              <a:rPr lang="en-US" sz="1100">
                <a:solidFill>
                  <a:srgbClr val="FFFFFF"/>
                </a:solidFill>
              </a:rPr>
              <a:t> </a:t>
            </a:r>
            <a:r>
              <a:rPr lang="en-US">
                <a:solidFill>
                  <a:srgbClr val="FFFFFF"/>
                </a:solidFill>
              </a:rPr>
              <a:t>Once you have reviewed, click Close.</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0">
              <a:spcBef>
                <a:spcPts val="1000"/>
              </a:spcBef>
              <a:spcAft>
                <a:spcPts val="0"/>
              </a:spcAft>
              <a:buNone/>
            </a:pPr>
            <a:endParaRPr/>
          </a:p>
        </p:txBody>
      </p:sp>
      <p:pic>
        <p:nvPicPr>
          <p:cNvPr id="188" name="Google Shape;188;p31"/>
          <p:cNvPicPr preferRelativeResize="0"/>
          <p:nvPr/>
        </p:nvPicPr>
        <p:blipFill>
          <a:blip r:embed="rId3">
            <a:alphaModFix/>
          </a:blip>
          <a:stretch>
            <a:fillRect/>
          </a:stretch>
        </p:blipFill>
        <p:spPr>
          <a:xfrm>
            <a:off x="1819275" y="2256775"/>
            <a:ext cx="8553450" cy="394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subTitle" idx="1"/>
          </p:nvPr>
        </p:nvSpPr>
        <p:spPr>
          <a:xfrm>
            <a:off x="1524000" y="699795"/>
            <a:ext cx="9144000" cy="4458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Reviewing Transactions</a:t>
            </a:r>
            <a:endParaRPr/>
          </a:p>
          <a:p>
            <a:pPr marL="914400" lvl="1" indent="-355600" algn="l" rtl="0">
              <a:spcBef>
                <a:spcPts val="0"/>
              </a:spcBef>
              <a:spcAft>
                <a:spcPts val="0"/>
              </a:spcAft>
              <a:buSzPts val="2000"/>
              <a:buChar char="○"/>
            </a:pPr>
            <a:r>
              <a:rPr lang="en-US"/>
              <a:t>To see receipt/documents attached by the Reconciler, click on the TXN number for the transaction your want to review and from the drop down menu, select “View Receipts”.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ctr" rtl="0">
              <a:spcBef>
                <a:spcPts val="1000"/>
              </a:spcBef>
              <a:spcAft>
                <a:spcPts val="0"/>
              </a:spcAft>
              <a:buNone/>
            </a:pPr>
            <a:endParaRPr/>
          </a:p>
        </p:txBody>
      </p:sp>
      <p:pic>
        <p:nvPicPr>
          <p:cNvPr id="194" name="Google Shape;194;p32"/>
          <p:cNvPicPr preferRelativeResize="0"/>
          <p:nvPr/>
        </p:nvPicPr>
        <p:blipFill>
          <a:blip r:embed="rId3">
            <a:alphaModFix/>
          </a:blip>
          <a:stretch>
            <a:fillRect/>
          </a:stretch>
        </p:blipFill>
        <p:spPr>
          <a:xfrm>
            <a:off x="1547825" y="2069400"/>
            <a:ext cx="9096375" cy="3918850"/>
          </a:xfrm>
          <a:prstGeom prst="rect">
            <a:avLst/>
          </a:prstGeom>
          <a:noFill/>
          <a:ln>
            <a:noFill/>
          </a:ln>
        </p:spPr>
      </p:pic>
      <p:cxnSp>
        <p:nvCxnSpPr>
          <p:cNvPr id="195" name="Google Shape;195;p32"/>
          <p:cNvCxnSpPr/>
          <p:nvPr/>
        </p:nvCxnSpPr>
        <p:spPr>
          <a:xfrm flipH="1">
            <a:off x="2749100" y="3508975"/>
            <a:ext cx="669900" cy="309900"/>
          </a:xfrm>
          <a:prstGeom prst="straightConnector1">
            <a:avLst/>
          </a:prstGeom>
          <a:noFill/>
          <a:ln w="38100" cap="flat" cmpd="sng">
            <a:solidFill>
              <a:schemeClr val="accent1"/>
            </a:solidFill>
            <a:prstDash val="solid"/>
            <a:round/>
            <a:headEnd type="none" w="med" len="med"/>
            <a:tailEnd type="triangle" w="med" len="med"/>
          </a:ln>
        </p:spPr>
      </p:cxnSp>
      <p:cxnSp>
        <p:nvCxnSpPr>
          <p:cNvPr id="196" name="Google Shape;196;p32"/>
          <p:cNvCxnSpPr/>
          <p:nvPr/>
        </p:nvCxnSpPr>
        <p:spPr>
          <a:xfrm flipH="1">
            <a:off x="2949100" y="4368725"/>
            <a:ext cx="799800" cy="2898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subTitle" idx="1"/>
          </p:nvPr>
        </p:nvSpPr>
        <p:spPr>
          <a:xfrm>
            <a:off x="1524000" y="369901"/>
            <a:ext cx="9144000" cy="4788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Reviewing Transactions</a:t>
            </a:r>
            <a:endParaRPr/>
          </a:p>
          <a:p>
            <a:pPr marL="914400" lvl="1" indent="-355600" algn="l" rtl="0">
              <a:spcBef>
                <a:spcPts val="0"/>
              </a:spcBef>
              <a:spcAft>
                <a:spcPts val="0"/>
              </a:spcAft>
              <a:buSzPts val="2000"/>
              <a:buChar char="○"/>
            </a:pPr>
            <a:r>
              <a:rPr lang="en-US"/>
              <a:t>A pop-up window with all of the attachments for the transaction will appear.</a:t>
            </a:r>
            <a:endParaRPr/>
          </a:p>
          <a:p>
            <a:pPr marL="0" lvl="0" indent="0" algn="l" rtl="0">
              <a:spcBef>
                <a:spcPts val="1000"/>
              </a:spcBef>
              <a:spcAft>
                <a:spcPts val="0"/>
              </a:spcAft>
              <a:buNone/>
            </a:pPr>
            <a:r>
              <a:rPr lang="en-US" sz="2000"/>
              <a:t>		</a:t>
            </a:r>
            <a:endParaRPr/>
          </a:p>
          <a:p>
            <a:pPr marL="0" lvl="0" indent="0" algn="l" rtl="0">
              <a:spcBef>
                <a:spcPts val="1000"/>
              </a:spcBef>
              <a:spcAft>
                <a:spcPts val="0"/>
              </a:spcAft>
              <a:buNone/>
            </a:pPr>
            <a:endParaRPr/>
          </a:p>
          <a:p>
            <a:pPr marL="0" lvl="0" indent="0" algn="ctr" rtl="0">
              <a:spcBef>
                <a:spcPts val="1000"/>
              </a:spcBef>
              <a:spcAft>
                <a:spcPts val="0"/>
              </a:spcAft>
              <a:buNone/>
            </a:pPr>
            <a:endParaRPr/>
          </a:p>
        </p:txBody>
      </p:sp>
      <p:pic>
        <p:nvPicPr>
          <p:cNvPr id="202" name="Google Shape;202;p33"/>
          <p:cNvPicPr preferRelativeResize="0"/>
          <p:nvPr/>
        </p:nvPicPr>
        <p:blipFill>
          <a:blip r:embed="rId3">
            <a:alphaModFix/>
          </a:blip>
          <a:stretch>
            <a:fillRect/>
          </a:stretch>
        </p:blipFill>
        <p:spPr>
          <a:xfrm>
            <a:off x="1524000" y="1509550"/>
            <a:ext cx="9086850" cy="4578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subTitle" idx="1"/>
          </p:nvPr>
        </p:nvSpPr>
        <p:spPr>
          <a:xfrm>
            <a:off x="1524000" y="369901"/>
            <a:ext cx="9144000" cy="4788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t>Reviewing Transactions</a:t>
            </a:r>
            <a:endParaRPr/>
          </a:p>
          <a:p>
            <a:pPr marL="914400" lvl="1" indent="-355600" algn="l" rtl="0">
              <a:spcBef>
                <a:spcPts val="0"/>
              </a:spcBef>
              <a:spcAft>
                <a:spcPts val="0"/>
              </a:spcAft>
              <a:buSzPts val="2000"/>
              <a:buChar char="○"/>
            </a:pPr>
            <a:r>
              <a:rPr lang="en-US"/>
              <a:t>To view the attachment, click on the “File Name” and select “View Receipt”.  A preview will pop up in a separate window.</a:t>
            </a:r>
            <a:endParaRPr/>
          </a:p>
          <a:p>
            <a:pPr marL="0" lvl="0" indent="0" algn="l" rtl="0">
              <a:spcBef>
                <a:spcPts val="1000"/>
              </a:spcBef>
              <a:spcAft>
                <a:spcPts val="0"/>
              </a:spcAft>
              <a:buNone/>
            </a:pPr>
            <a:r>
              <a:rPr lang="en-US" sz="2000"/>
              <a:t>		</a:t>
            </a:r>
            <a:endParaRPr/>
          </a:p>
          <a:p>
            <a:pPr marL="0" lvl="0" indent="0" algn="l" rtl="0">
              <a:spcBef>
                <a:spcPts val="1000"/>
              </a:spcBef>
              <a:spcAft>
                <a:spcPts val="0"/>
              </a:spcAft>
              <a:buNone/>
            </a:pPr>
            <a:endParaRPr/>
          </a:p>
          <a:p>
            <a:pPr marL="0" lvl="0" indent="0" algn="ctr" rtl="0">
              <a:spcBef>
                <a:spcPts val="1000"/>
              </a:spcBef>
              <a:spcAft>
                <a:spcPts val="0"/>
              </a:spcAft>
              <a:buNone/>
            </a:pPr>
            <a:endParaRPr/>
          </a:p>
        </p:txBody>
      </p:sp>
      <p:pic>
        <p:nvPicPr>
          <p:cNvPr id="208" name="Google Shape;208;p34"/>
          <p:cNvPicPr preferRelativeResize="0"/>
          <p:nvPr/>
        </p:nvPicPr>
        <p:blipFill>
          <a:blip r:embed="rId3">
            <a:alphaModFix/>
          </a:blip>
          <a:stretch>
            <a:fillRect/>
          </a:stretch>
        </p:blipFill>
        <p:spPr>
          <a:xfrm>
            <a:off x="1500200" y="1549549"/>
            <a:ext cx="9496425" cy="4360725"/>
          </a:xfrm>
          <a:prstGeom prst="rect">
            <a:avLst/>
          </a:prstGeom>
          <a:noFill/>
          <a:ln>
            <a:noFill/>
          </a:ln>
        </p:spPr>
      </p:pic>
      <p:cxnSp>
        <p:nvCxnSpPr>
          <p:cNvPr id="209" name="Google Shape;209;p34"/>
          <p:cNvCxnSpPr/>
          <p:nvPr/>
        </p:nvCxnSpPr>
        <p:spPr>
          <a:xfrm flipH="1">
            <a:off x="5306175" y="4138800"/>
            <a:ext cx="942000" cy="2400"/>
          </a:xfrm>
          <a:prstGeom prst="straightConnector1">
            <a:avLst/>
          </a:prstGeom>
          <a:noFill/>
          <a:ln w="38100" cap="flat" cmpd="sng">
            <a:solidFill>
              <a:schemeClr val="accent1"/>
            </a:solidFill>
            <a:prstDash val="solid"/>
            <a:round/>
            <a:headEnd type="none" w="med" len="med"/>
            <a:tailEnd type="triangle" w="med" len="med"/>
          </a:ln>
        </p:spPr>
      </p:cxnSp>
      <p:cxnSp>
        <p:nvCxnSpPr>
          <p:cNvPr id="210" name="Google Shape;210;p34"/>
          <p:cNvCxnSpPr/>
          <p:nvPr/>
        </p:nvCxnSpPr>
        <p:spPr>
          <a:xfrm rot="10800000">
            <a:off x="5747525" y="4333625"/>
            <a:ext cx="1000500" cy="5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subTitle" idx="1"/>
          </p:nvPr>
        </p:nvSpPr>
        <p:spPr>
          <a:xfrm>
            <a:off x="1479575" y="459875"/>
            <a:ext cx="9188400" cy="5664300"/>
          </a:xfrm>
          <a:prstGeom prst="rect">
            <a:avLst/>
          </a:prstGeom>
        </p:spPr>
        <p:txBody>
          <a:bodyPr spcFirstLastPara="1" wrap="square" lIns="91425" tIns="45700" rIns="91425" bIns="45700" anchor="t" anchorCtr="0">
            <a:noAutofit/>
          </a:bodyPr>
          <a:lstStyle/>
          <a:p>
            <a:pPr marL="914400" marR="0" lvl="0" indent="-381000" algn="l" rtl="0">
              <a:lnSpc>
                <a:spcPct val="90000"/>
              </a:lnSpc>
              <a:spcBef>
                <a:spcPts val="1000"/>
              </a:spcBef>
              <a:spcAft>
                <a:spcPts val="0"/>
              </a:spcAft>
              <a:buSzPts val="2400"/>
              <a:buChar char="➢"/>
            </a:pPr>
            <a:r>
              <a:rPr lang="en-US"/>
              <a:t>Sign Off</a:t>
            </a:r>
            <a:endParaRPr/>
          </a:p>
          <a:p>
            <a:pPr marL="1371600" marR="0" lvl="1" indent="-342900" algn="l" rtl="0">
              <a:lnSpc>
                <a:spcPct val="90000"/>
              </a:lnSpc>
              <a:spcBef>
                <a:spcPts val="0"/>
              </a:spcBef>
              <a:spcAft>
                <a:spcPts val="0"/>
              </a:spcAft>
              <a:buSzPts val="1800"/>
              <a:buChar char="○"/>
            </a:pPr>
            <a:r>
              <a:rPr lang="en-US" sz="1800"/>
              <a:t>Once finished reviewing, use the check box to select all transactions you would like to sign off on and click the “Sign Off” tab at the bottom. </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216" name="Google Shape;216;p35"/>
          <p:cNvPicPr preferRelativeResize="0"/>
          <p:nvPr/>
        </p:nvPicPr>
        <p:blipFill>
          <a:blip r:embed="rId3">
            <a:alphaModFix/>
          </a:blip>
          <a:stretch>
            <a:fillRect/>
          </a:stretch>
        </p:blipFill>
        <p:spPr>
          <a:xfrm>
            <a:off x="1714488" y="1578150"/>
            <a:ext cx="9042925" cy="4626000"/>
          </a:xfrm>
          <a:prstGeom prst="rect">
            <a:avLst/>
          </a:prstGeom>
          <a:noFill/>
          <a:ln>
            <a:noFill/>
          </a:ln>
        </p:spPr>
      </p:pic>
      <p:cxnSp>
        <p:nvCxnSpPr>
          <p:cNvPr id="217" name="Google Shape;217;p35"/>
          <p:cNvCxnSpPr/>
          <p:nvPr/>
        </p:nvCxnSpPr>
        <p:spPr>
          <a:xfrm flipH="1">
            <a:off x="2029300" y="3334050"/>
            <a:ext cx="979800" cy="189900"/>
          </a:xfrm>
          <a:prstGeom prst="straightConnector1">
            <a:avLst/>
          </a:prstGeom>
          <a:noFill/>
          <a:ln w="38100" cap="flat" cmpd="sng">
            <a:solidFill>
              <a:schemeClr val="accent1"/>
            </a:solidFill>
            <a:prstDash val="solid"/>
            <a:round/>
            <a:headEnd type="none" w="med" len="med"/>
            <a:tailEnd type="triangle" w="med" len="med"/>
          </a:ln>
        </p:spPr>
      </p:cxnSp>
      <p:cxnSp>
        <p:nvCxnSpPr>
          <p:cNvPr id="218" name="Google Shape;218;p35"/>
          <p:cNvCxnSpPr/>
          <p:nvPr/>
        </p:nvCxnSpPr>
        <p:spPr>
          <a:xfrm rot="10800000">
            <a:off x="2079100" y="3921550"/>
            <a:ext cx="930000" cy="239700"/>
          </a:xfrm>
          <a:prstGeom prst="straightConnector1">
            <a:avLst/>
          </a:prstGeom>
          <a:noFill/>
          <a:ln w="38100" cap="flat" cmpd="sng">
            <a:solidFill>
              <a:schemeClr val="accent1"/>
            </a:solidFill>
            <a:prstDash val="solid"/>
            <a:round/>
            <a:headEnd type="none" w="med" len="med"/>
            <a:tailEnd type="triangle" w="med" len="med"/>
          </a:ln>
        </p:spPr>
      </p:cxnSp>
      <p:cxnSp>
        <p:nvCxnSpPr>
          <p:cNvPr id="219" name="Google Shape;219;p35"/>
          <p:cNvCxnSpPr/>
          <p:nvPr/>
        </p:nvCxnSpPr>
        <p:spPr>
          <a:xfrm rot="10800000">
            <a:off x="2054200" y="4118950"/>
            <a:ext cx="930000" cy="239700"/>
          </a:xfrm>
          <a:prstGeom prst="straightConnector1">
            <a:avLst/>
          </a:prstGeom>
          <a:noFill/>
          <a:ln w="38100" cap="flat" cmpd="sng">
            <a:solidFill>
              <a:schemeClr val="accent1"/>
            </a:solidFill>
            <a:prstDash val="solid"/>
            <a:round/>
            <a:headEnd type="none" w="med" len="med"/>
            <a:tailEnd type="triangle" w="med" len="med"/>
          </a:ln>
        </p:spPr>
      </p:cxnSp>
      <p:cxnSp>
        <p:nvCxnSpPr>
          <p:cNvPr id="220" name="Google Shape;220;p35"/>
          <p:cNvCxnSpPr/>
          <p:nvPr/>
        </p:nvCxnSpPr>
        <p:spPr>
          <a:xfrm rot="10800000">
            <a:off x="2054200" y="4316350"/>
            <a:ext cx="930000" cy="239700"/>
          </a:xfrm>
          <a:prstGeom prst="straightConnector1">
            <a:avLst/>
          </a:prstGeom>
          <a:noFill/>
          <a:ln w="38100" cap="flat" cmpd="sng">
            <a:solidFill>
              <a:schemeClr val="accent1"/>
            </a:solidFill>
            <a:prstDash val="solid"/>
            <a:round/>
            <a:headEnd type="none" w="med" len="med"/>
            <a:tailEnd type="triangle" w="med" len="med"/>
          </a:ln>
        </p:spPr>
      </p:cxnSp>
      <p:sp>
        <p:nvSpPr>
          <p:cNvPr id="221" name="Google Shape;221;p35"/>
          <p:cNvSpPr txBox="1"/>
          <p:nvPr/>
        </p:nvSpPr>
        <p:spPr>
          <a:xfrm>
            <a:off x="259925" y="2409300"/>
            <a:ext cx="1269900" cy="26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To select, you may check the top box for ALL or only check the specific box of the transaction you want signed off.</a:t>
            </a:r>
            <a:endParaRPr>
              <a:solidFill>
                <a:schemeClr val="accent1"/>
              </a:solidFill>
            </a:endParaRPr>
          </a:p>
        </p:txBody>
      </p:sp>
      <p:cxnSp>
        <p:nvCxnSpPr>
          <p:cNvPr id="222" name="Google Shape;222;p35"/>
          <p:cNvCxnSpPr/>
          <p:nvPr/>
        </p:nvCxnSpPr>
        <p:spPr>
          <a:xfrm flipH="1">
            <a:off x="4331075" y="5740825"/>
            <a:ext cx="979800" cy="1899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subTitle" idx="1"/>
          </p:nvPr>
        </p:nvSpPr>
        <p:spPr>
          <a:xfrm>
            <a:off x="1501813" y="329900"/>
            <a:ext cx="9188400" cy="5664300"/>
          </a:xfrm>
          <a:prstGeom prst="rect">
            <a:avLst/>
          </a:prstGeom>
        </p:spPr>
        <p:txBody>
          <a:bodyPr spcFirstLastPara="1" wrap="square" lIns="91425" tIns="45700" rIns="91425" bIns="45700" anchor="t" anchorCtr="0">
            <a:noAutofit/>
          </a:bodyPr>
          <a:lstStyle/>
          <a:p>
            <a:pPr marL="914400" marR="0" lvl="0" indent="-381000" algn="l" rtl="0">
              <a:lnSpc>
                <a:spcPct val="90000"/>
              </a:lnSpc>
              <a:spcBef>
                <a:spcPts val="1000"/>
              </a:spcBef>
              <a:spcAft>
                <a:spcPts val="0"/>
              </a:spcAft>
              <a:buSzPts val="2400"/>
              <a:buChar char="➢"/>
            </a:pPr>
            <a:r>
              <a:rPr lang="en-US"/>
              <a:t>Sign Off</a:t>
            </a:r>
            <a:endParaRPr/>
          </a:p>
          <a:p>
            <a:pPr marL="1371600" marR="0" lvl="1" indent="-342900" algn="l" rtl="0">
              <a:lnSpc>
                <a:spcPct val="90000"/>
              </a:lnSpc>
              <a:spcBef>
                <a:spcPts val="0"/>
              </a:spcBef>
              <a:spcAft>
                <a:spcPts val="0"/>
              </a:spcAft>
              <a:buSzPts val="1800"/>
              <a:buChar char="○"/>
            </a:pPr>
            <a:r>
              <a:rPr lang="en-US" sz="1800"/>
              <a:t>After you click “Sign Off”, you have the option to enter a comment.  A comment is not required. Click OK.  Your Pending Sign Off tab should be blank. </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228" name="Google Shape;228;p36"/>
          <p:cNvPicPr preferRelativeResize="0"/>
          <p:nvPr/>
        </p:nvPicPr>
        <p:blipFill>
          <a:blip r:embed="rId3">
            <a:alphaModFix/>
          </a:blip>
          <a:stretch>
            <a:fillRect/>
          </a:stretch>
        </p:blipFill>
        <p:spPr>
          <a:xfrm>
            <a:off x="1501825" y="1819475"/>
            <a:ext cx="9066174" cy="3986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ctrTitle"/>
          </p:nvPr>
        </p:nvSpPr>
        <p:spPr>
          <a:xfrm>
            <a:off x="1524000" y="-177620"/>
            <a:ext cx="9144000" cy="17169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6000"/>
              <a:buFont typeface="Georgia"/>
              <a:buNone/>
            </a:pPr>
            <a:r>
              <a:rPr lang="en-US"/>
              <a:t>Outline</a:t>
            </a:r>
            <a:endParaRPr sz="6000" b="0" i="0" u="none" strike="noStrike" cap="none">
              <a:solidFill>
                <a:schemeClr val="accent1"/>
              </a:solidFill>
              <a:latin typeface="Georgia"/>
              <a:ea typeface="Georgia"/>
              <a:cs typeface="Georgia"/>
              <a:sym typeface="Georgia"/>
            </a:endParaRPr>
          </a:p>
        </p:txBody>
      </p:sp>
      <p:sp>
        <p:nvSpPr>
          <p:cNvPr id="93" name="Google Shape;93;p19"/>
          <p:cNvSpPr txBox="1">
            <a:spLocks noGrp="1"/>
          </p:cNvSpPr>
          <p:nvPr>
            <p:ph type="subTitle" idx="1"/>
          </p:nvPr>
        </p:nvSpPr>
        <p:spPr>
          <a:xfrm>
            <a:off x="1524000" y="1909450"/>
            <a:ext cx="9144000" cy="35061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US"/>
              <a:t>Role and Responsibility</a:t>
            </a:r>
            <a:endParaRPr/>
          </a:p>
          <a:p>
            <a:pPr marL="457200" marR="0" lvl="0" indent="0" algn="l" rtl="0">
              <a:lnSpc>
                <a:spcPct val="90000"/>
              </a:lnSpc>
              <a:spcBef>
                <a:spcPts val="0"/>
              </a:spcBef>
              <a:spcAft>
                <a:spcPts val="0"/>
              </a:spcAft>
              <a:buNone/>
            </a:pPr>
            <a:endParaRPr/>
          </a:p>
          <a:p>
            <a:pPr marL="457200" marR="0" lvl="0" indent="-381000" algn="l" rtl="0">
              <a:lnSpc>
                <a:spcPct val="90000"/>
              </a:lnSpc>
              <a:spcBef>
                <a:spcPts val="0"/>
              </a:spcBef>
              <a:spcAft>
                <a:spcPts val="0"/>
              </a:spcAft>
              <a:buSzPts val="2400"/>
              <a:buChar char="●"/>
            </a:pPr>
            <a:r>
              <a:rPr lang="en-US"/>
              <a:t>Introduction to Works</a:t>
            </a:r>
            <a:endParaRPr/>
          </a:p>
          <a:p>
            <a:pPr marL="457200" marR="0" lvl="0" indent="0" algn="l" rtl="0">
              <a:lnSpc>
                <a:spcPct val="90000"/>
              </a:lnSpc>
              <a:spcBef>
                <a:spcPts val="0"/>
              </a:spcBef>
              <a:spcAft>
                <a:spcPts val="0"/>
              </a:spcAft>
              <a:buNone/>
            </a:pPr>
            <a:endParaRPr/>
          </a:p>
          <a:p>
            <a:pPr marL="457200" marR="0" lvl="0" indent="-381000" algn="l" rtl="0">
              <a:lnSpc>
                <a:spcPct val="90000"/>
              </a:lnSpc>
              <a:spcBef>
                <a:spcPts val="0"/>
              </a:spcBef>
              <a:spcAft>
                <a:spcPts val="0"/>
              </a:spcAft>
              <a:buSzPts val="2400"/>
              <a:buChar char="●"/>
            </a:pPr>
            <a:r>
              <a:rPr lang="en-US"/>
              <a:t>Login and Profile</a:t>
            </a:r>
            <a:endParaRPr/>
          </a:p>
          <a:p>
            <a:pPr marL="457200" marR="0" lvl="0" indent="0" algn="l" rtl="0">
              <a:lnSpc>
                <a:spcPct val="90000"/>
              </a:lnSpc>
              <a:spcBef>
                <a:spcPts val="0"/>
              </a:spcBef>
              <a:spcAft>
                <a:spcPts val="0"/>
              </a:spcAft>
              <a:buNone/>
            </a:pPr>
            <a:endParaRPr/>
          </a:p>
          <a:p>
            <a:pPr marL="457200" marR="0" lvl="0" indent="-381000" algn="l" rtl="0">
              <a:lnSpc>
                <a:spcPct val="90000"/>
              </a:lnSpc>
              <a:spcBef>
                <a:spcPts val="0"/>
              </a:spcBef>
              <a:spcAft>
                <a:spcPts val="0"/>
              </a:spcAft>
              <a:buSzPts val="2400"/>
              <a:buChar char="●"/>
            </a:pPr>
            <a:r>
              <a:rPr lang="en-US"/>
              <a:t>Approving Transactions (e-Signature)</a:t>
            </a:r>
            <a:endParaRPr/>
          </a:p>
          <a:p>
            <a:pPr marL="457200" marR="0" lvl="0" indent="0" algn="l" rtl="0">
              <a:lnSpc>
                <a:spcPct val="90000"/>
              </a:lnSpc>
              <a:spcBef>
                <a:spcPts val="0"/>
              </a:spcBef>
              <a:spcAft>
                <a:spcPts val="0"/>
              </a:spcAft>
              <a:buNone/>
            </a:pPr>
            <a:endParaRPr/>
          </a:p>
          <a:p>
            <a:pPr marL="457200" marR="0" lvl="0" indent="-381000" algn="l" rtl="0">
              <a:lnSpc>
                <a:spcPct val="90000"/>
              </a:lnSpc>
              <a:spcBef>
                <a:spcPts val="0"/>
              </a:spcBef>
              <a:spcAft>
                <a:spcPts val="0"/>
              </a:spcAft>
              <a:buSzPts val="2400"/>
              <a:buChar char="●"/>
            </a:pPr>
            <a:r>
              <a:rPr lang="en-US"/>
              <a:t>Other Useful Features and Reporting</a:t>
            </a:r>
            <a:endParaRPr/>
          </a:p>
          <a:p>
            <a:pPr marL="0" marR="0" lvl="0" indent="0" algn="ctr" rtl="0">
              <a:lnSpc>
                <a:spcPct val="90000"/>
              </a:lnSpc>
              <a:spcBef>
                <a:spcPts val="0"/>
              </a:spcBef>
              <a:spcAft>
                <a:spcPts val="0"/>
              </a:spcAft>
              <a:buClr>
                <a:schemeClr val="lt1"/>
              </a:buClr>
              <a:buSzPts val="2400"/>
              <a:buFont typeface="Arial"/>
              <a:buNone/>
            </a:pPr>
            <a:endParaRPr/>
          </a:p>
          <a:p>
            <a:pPr marL="0" marR="0" lvl="0" indent="0" algn="ctr" rtl="0">
              <a:lnSpc>
                <a:spcPct val="90000"/>
              </a:lnSpc>
              <a:spcBef>
                <a:spcPts val="0"/>
              </a:spcBef>
              <a:spcAft>
                <a:spcPts val="0"/>
              </a:spcAft>
              <a:buClr>
                <a:schemeClr val="lt1"/>
              </a:buClr>
              <a:buSzPts val="24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subTitle" idx="1"/>
          </p:nvPr>
        </p:nvSpPr>
        <p:spPr>
          <a:xfrm>
            <a:off x="1501813" y="329900"/>
            <a:ext cx="9188400" cy="5664300"/>
          </a:xfrm>
          <a:prstGeom prst="rect">
            <a:avLst/>
          </a:prstGeom>
        </p:spPr>
        <p:txBody>
          <a:bodyPr spcFirstLastPara="1" wrap="square" lIns="91425" tIns="45700" rIns="91425" bIns="45700" anchor="t" anchorCtr="0">
            <a:noAutofit/>
          </a:bodyPr>
          <a:lstStyle/>
          <a:p>
            <a:pPr marL="914400" marR="0" lvl="0" indent="-381000" algn="l" rtl="0">
              <a:lnSpc>
                <a:spcPct val="90000"/>
              </a:lnSpc>
              <a:spcBef>
                <a:spcPts val="1000"/>
              </a:spcBef>
              <a:spcAft>
                <a:spcPts val="0"/>
              </a:spcAft>
              <a:buSzPts val="2400"/>
              <a:buChar char="➢"/>
            </a:pPr>
            <a:r>
              <a:rPr lang="en-US"/>
              <a:t>Post Sign Off Corrections</a:t>
            </a:r>
            <a:endParaRPr/>
          </a:p>
          <a:p>
            <a:pPr marL="1371600" marR="0" lvl="1" indent="-342900" algn="l" rtl="0">
              <a:lnSpc>
                <a:spcPct val="90000"/>
              </a:lnSpc>
              <a:spcBef>
                <a:spcPts val="0"/>
              </a:spcBef>
              <a:spcAft>
                <a:spcPts val="0"/>
              </a:spcAft>
              <a:buSzPts val="1800"/>
              <a:buChar char="○"/>
            </a:pPr>
            <a:r>
              <a:rPr lang="en-US" sz="1800"/>
              <a:t>If any transactions did not sign off successfully, something is missing.</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234" name="Google Shape;234;p37"/>
          <p:cNvPicPr preferRelativeResize="0"/>
          <p:nvPr/>
        </p:nvPicPr>
        <p:blipFill>
          <a:blip r:embed="rId3">
            <a:alphaModFix/>
          </a:blip>
          <a:stretch>
            <a:fillRect/>
          </a:stretch>
        </p:blipFill>
        <p:spPr>
          <a:xfrm>
            <a:off x="1624025" y="1429600"/>
            <a:ext cx="8943975" cy="4426875"/>
          </a:xfrm>
          <a:prstGeom prst="rect">
            <a:avLst/>
          </a:prstGeom>
          <a:noFill/>
          <a:ln>
            <a:noFill/>
          </a:ln>
        </p:spPr>
      </p:pic>
      <p:cxnSp>
        <p:nvCxnSpPr>
          <p:cNvPr id="235" name="Google Shape;235;p37"/>
          <p:cNvCxnSpPr/>
          <p:nvPr/>
        </p:nvCxnSpPr>
        <p:spPr>
          <a:xfrm flipH="1">
            <a:off x="3998725" y="2194375"/>
            <a:ext cx="979800" cy="1899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subTitle" idx="1"/>
          </p:nvPr>
        </p:nvSpPr>
        <p:spPr>
          <a:xfrm>
            <a:off x="1501813" y="329900"/>
            <a:ext cx="9188400" cy="5664300"/>
          </a:xfrm>
          <a:prstGeom prst="rect">
            <a:avLst/>
          </a:prstGeom>
        </p:spPr>
        <p:txBody>
          <a:bodyPr spcFirstLastPara="1" wrap="square" lIns="91425" tIns="45700" rIns="91425" bIns="45700" anchor="t" anchorCtr="0">
            <a:noAutofit/>
          </a:bodyPr>
          <a:lstStyle/>
          <a:p>
            <a:pPr marL="914400" marR="0" lvl="0" indent="-381000" algn="l" rtl="0">
              <a:lnSpc>
                <a:spcPct val="90000"/>
              </a:lnSpc>
              <a:spcBef>
                <a:spcPts val="1000"/>
              </a:spcBef>
              <a:spcAft>
                <a:spcPts val="0"/>
              </a:spcAft>
              <a:buSzPts val="2400"/>
              <a:buChar char="➢"/>
            </a:pPr>
            <a:r>
              <a:rPr lang="en-US"/>
              <a:t>Post Sign Off Corrections:  Flagging</a:t>
            </a:r>
            <a:endParaRPr/>
          </a:p>
          <a:p>
            <a:pPr marL="1371600" marR="0" lvl="1" indent="-342900" algn="l" rtl="0">
              <a:lnSpc>
                <a:spcPct val="90000"/>
              </a:lnSpc>
              <a:spcBef>
                <a:spcPts val="0"/>
              </a:spcBef>
              <a:spcAft>
                <a:spcPts val="0"/>
              </a:spcAft>
              <a:buSzPts val="1800"/>
              <a:buChar char="○"/>
            </a:pPr>
            <a:r>
              <a:rPr lang="en-US" sz="1800"/>
              <a:t>If something is missing, or in your review you want something changed, flag the transaction to be sent back to the Reconciler to fix.  Select the transaction(s) to flag and click “Flag”, then choose “Raise Flag”.</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241" name="Google Shape;241;p38"/>
          <p:cNvPicPr preferRelativeResize="0"/>
          <p:nvPr/>
        </p:nvPicPr>
        <p:blipFill>
          <a:blip r:embed="rId3">
            <a:alphaModFix/>
          </a:blip>
          <a:stretch>
            <a:fillRect/>
          </a:stretch>
        </p:blipFill>
        <p:spPr>
          <a:xfrm>
            <a:off x="1704975" y="1749500"/>
            <a:ext cx="8782050" cy="3966925"/>
          </a:xfrm>
          <a:prstGeom prst="rect">
            <a:avLst/>
          </a:prstGeom>
          <a:noFill/>
          <a:ln>
            <a:noFill/>
          </a:ln>
        </p:spPr>
      </p:pic>
      <p:cxnSp>
        <p:nvCxnSpPr>
          <p:cNvPr id="242" name="Google Shape;242;p38"/>
          <p:cNvCxnSpPr/>
          <p:nvPr/>
        </p:nvCxnSpPr>
        <p:spPr>
          <a:xfrm rot="10800000">
            <a:off x="2198550" y="3513850"/>
            <a:ext cx="1000500" cy="5100"/>
          </a:xfrm>
          <a:prstGeom prst="straightConnector1">
            <a:avLst/>
          </a:prstGeom>
          <a:noFill/>
          <a:ln w="38100" cap="flat" cmpd="sng">
            <a:solidFill>
              <a:schemeClr val="accent1"/>
            </a:solidFill>
            <a:prstDash val="solid"/>
            <a:round/>
            <a:headEnd type="none" w="med" len="med"/>
            <a:tailEnd type="triangle" w="med" len="med"/>
          </a:ln>
        </p:spPr>
      </p:cxnSp>
      <p:cxnSp>
        <p:nvCxnSpPr>
          <p:cNvPr id="243" name="Google Shape;243;p38"/>
          <p:cNvCxnSpPr/>
          <p:nvPr/>
        </p:nvCxnSpPr>
        <p:spPr>
          <a:xfrm rot="10800000">
            <a:off x="2198550" y="3656275"/>
            <a:ext cx="1000500" cy="5100"/>
          </a:xfrm>
          <a:prstGeom prst="straightConnector1">
            <a:avLst/>
          </a:prstGeom>
          <a:noFill/>
          <a:ln w="38100" cap="flat" cmpd="sng">
            <a:solidFill>
              <a:schemeClr val="accent1"/>
            </a:solidFill>
            <a:prstDash val="solid"/>
            <a:round/>
            <a:headEnd type="none" w="med" len="med"/>
            <a:tailEnd type="triangle" w="med" len="med"/>
          </a:ln>
        </p:spPr>
      </p:cxnSp>
      <p:cxnSp>
        <p:nvCxnSpPr>
          <p:cNvPr id="244" name="Google Shape;244;p38"/>
          <p:cNvCxnSpPr/>
          <p:nvPr/>
        </p:nvCxnSpPr>
        <p:spPr>
          <a:xfrm rot="10800000">
            <a:off x="2198550" y="3798700"/>
            <a:ext cx="1000500" cy="5100"/>
          </a:xfrm>
          <a:prstGeom prst="straightConnector1">
            <a:avLst/>
          </a:prstGeom>
          <a:noFill/>
          <a:ln w="38100" cap="flat" cmpd="sng">
            <a:solidFill>
              <a:schemeClr val="accent1"/>
            </a:solidFill>
            <a:prstDash val="solid"/>
            <a:round/>
            <a:headEnd type="none" w="med" len="med"/>
            <a:tailEnd type="triangle" w="med" len="med"/>
          </a:ln>
        </p:spPr>
      </p:cxnSp>
      <p:cxnSp>
        <p:nvCxnSpPr>
          <p:cNvPr id="245" name="Google Shape;245;p38"/>
          <p:cNvCxnSpPr/>
          <p:nvPr/>
        </p:nvCxnSpPr>
        <p:spPr>
          <a:xfrm rot="10800000">
            <a:off x="2198550" y="3941125"/>
            <a:ext cx="1000500" cy="5100"/>
          </a:xfrm>
          <a:prstGeom prst="straightConnector1">
            <a:avLst/>
          </a:prstGeom>
          <a:noFill/>
          <a:ln w="38100" cap="flat" cmpd="sng">
            <a:solidFill>
              <a:schemeClr val="accent1"/>
            </a:solidFill>
            <a:prstDash val="solid"/>
            <a:round/>
            <a:headEnd type="none" w="med" len="med"/>
            <a:tailEnd type="triangle" w="med" len="med"/>
          </a:ln>
        </p:spPr>
      </p:cxnSp>
      <p:cxnSp>
        <p:nvCxnSpPr>
          <p:cNvPr id="246" name="Google Shape;246;p38"/>
          <p:cNvCxnSpPr/>
          <p:nvPr/>
        </p:nvCxnSpPr>
        <p:spPr>
          <a:xfrm flipH="1">
            <a:off x="3259050" y="1929450"/>
            <a:ext cx="1019700" cy="289800"/>
          </a:xfrm>
          <a:prstGeom prst="straightConnector1">
            <a:avLst/>
          </a:prstGeom>
          <a:noFill/>
          <a:ln w="38100" cap="flat" cmpd="sng">
            <a:solidFill>
              <a:schemeClr val="accent1"/>
            </a:solidFill>
            <a:prstDash val="solid"/>
            <a:round/>
            <a:headEnd type="none" w="med" len="med"/>
            <a:tailEnd type="triangle" w="med" len="med"/>
          </a:ln>
        </p:spPr>
      </p:cxnSp>
      <p:cxnSp>
        <p:nvCxnSpPr>
          <p:cNvPr id="247" name="Google Shape;247;p38"/>
          <p:cNvCxnSpPr/>
          <p:nvPr/>
        </p:nvCxnSpPr>
        <p:spPr>
          <a:xfrm flipH="1">
            <a:off x="3009025" y="4698625"/>
            <a:ext cx="1009800" cy="420000"/>
          </a:xfrm>
          <a:prstGeom prst="straightConnector1">
            <a:avLst/>
          </a:prstGeom>
          <a:noFill/>
          <a:ln w="38100" cap="flat" cmpd="sng">
            <a:solidFill>
              <a:schemeClr val="accent1"/>
            </a:solidFill>
            <a:prstDash val="solid"/>
            <a:round/>
            <a:headEnd type="none" w="med" len="med"/>
            <a:tailEnd type="triangle" w="med" len="med"/>
          </a:ln>
        </p:spPr>
      </p:cxnSp>
      <p:cxnSp>
        <p:nvCxnSpPr>
          <p:cNvPr id="248" name="Google Shape;248;p38"/>
          <p:cNvCxnSpPr/>
          <p:nvPr/>
        </p:nvCxnSpPr>
        <p:spPr>
          <a:xfrm rot="10800000">
            <a:off x="3363550" y="5417975"/>
            <a:ext cx="1000500" cy="51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subTitle" idx="1"/>
          </p:nvPr>
        </p:nvSpPr>
        <p:spPr>
          <a:xfrm>
            <a:off x="1501813" y="329900"/>
            <a:ext cx="9188400" cy="5664300"/>
          </a:xfrm>
          <a:prstGeom prst="rect">
            <a:avLst/>
          </a:prstGeom>
        </p:spPr>
        <p:txBody>
          <a:bodyPr spcFirstLastPara="1" wrap="square" lIns="91425" tIns="45700" rIns="91425" bIns="45700" anchor="t" anchorCtr="0">
            <a:noAutofit/>
          </a:bodyPr>
          <a:lstStyle/>
          <a:p>
            <a:pPr marL="914400" marR="0" lvl="0" indent="-381000" algn="l" rtl="0">
              <a:lnSpc>
                <a:spcPct val="90000"/>
              </a:lnSpc>
              <a:spcBef>
                <a:spcPts val="1000"/>
              </a:spcBef>
              <a:spcAft>
                <a:spcPts val="0"/>
              </a:spcAft>
              <a:buSzPts val="2400"/>
              <a:buChar char="➢"/>
            </a:pPr>
            <a:r>
              <a:rPr lang="en-US"/>
              <a:t>Post Sign Off Corrections:  Flagging</a:t>
            </a:r>
            <a:endParaRPr/>
          </a:p>
          <a:p>
            <a:pPr marL="1371600" marR="0" lvl="1" indent="-342900" algn="l" rtl="0">
              <a:lnSpc>
                <a:spcPct val="90000"/>
              </a:lnSpc>
              <a:spcBef>
                <a:spcPts val="0"/>
              </a:spcBef>
              <a:spcAft>
                <a:spcPts val="0"/>
              </a:spcAft>
              <a:buSzPts val="1800"/>
              <a:buChar char="○"/>
            </a:pPr>
            <a:r>
              <a:rPr lang="en-US" sz="1800"/>
              <a:t>Leave a comment to let the Reconciler know what needs to be fixed. Click OK.  The Reconciler will receive and email notification that there is flagged transaction(s).</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254" name="Google Shape;254;p39"/>
          <p:cNvPicPr preferRelativeResize="0"/>
          <p:nvPr/>
        </p:nvPicPr>
        <p:blipFill>
          <a:blip r:embed="rId3">
            <a:alphaModFix/>
          </a:blip>
          <a:stretch>
            <a:fillRect/>
          </a:stretch>
        </p:blipFill>
        <p:spPr>
          <a:xfrm>
            <a:off x="1443050" y="1669525"/>
            <a:ext cx="9305925" cy="4324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subTitle" idx="1"/>
          </p:nvPr>
        </p:nvSpPr>
        <p:spPr>
          <a:xfrm>
            <a:off x="1501813" y="329900"/>
            <a:ext cx="9188400" cy="5664300"/>
          </a:xfrm>
          <a:prstGeom prst="rect">
            <a:avLst/>
          </a:prstGeom>
        </p:spPr>
        <p:txBody>
          <a:bodyPr spcFirstLastPara="1" wrap="square" lIns="91425" tIns="45700" rIns="91425" bIns="45700" anchor="t" anchorCtr="0">
            <a:noAutofit/>
          </a:bodyPr>
          <a:lstStyle/>
          <a:p>
            <a:pPr marL="914400" marR="0" lvl="0" indent="-381000" algn="l" rtl="0">
              <a:lnSpc>
                <a:spcPct val="90000"/>
              </a:lnSpc>
              <a:spcBef>
                <a:spcPts val="1000"/>
              </a:spcBef>
              <a:spcAft>
                <a:spcPts val="0"/>
              </a:spcAft>
              <a:buSzPts val="2400"/>
              <a:buChar char="➢"/>
            </a:pPr>
            <a:r>
              <a:rPr lang="en-US"/>
              <a:t>Post Sign Off Corrections:  Remove Flag</a:t>
            </a:r>
            <a:endParaRPr/>
          </a:p>
          <a:p>
            <a:pPr marL="1371600" marR="0" lvl="1" indent="-342900" algn="l" rtl="0">
              <a:lnSpc>
                <a:spcPct val="90000"/>
              </a:lnSpc>
              <a:spcBef>
                <a:spcPts val="0"/>
              </a:spcBef>
              <a:spcAft>
                <a:spcPts val="0"/>
              </a:spcAft>
              <a:buSzPts val="1800"/>
              <a:buChar char="○"/>
            </a:pPr>
            <a:r>
              <a:rPr lang="en-US" sz="1800"/>
              <a:t>Once the Reconciler has made corrections, you will receive an email that they removed the flag after making changes.  You can now review the corrections.  When satisfied with the corrections, select the transaction(s) and choose “Sign Off”.</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260" name="Google Shape;260;p40"/>
          <p:cNvPicPr preferRelativeResize="0"/>
          <p:nvPr/>
        </p:nvPicPr>
        <p:blipFill>
          <a:blip r:embed="rId3">
            <a:alphaModFix/>
          </a:blip>
          <a:stretch>
            <a:fillRect/>
          </a:stretch>
        </p:blipFill>
        <p:spPr>
          <a:xfrm>
            <a:off x="1501825" y="1929425"/>
            <a:ext cx="9618625" cy="4175125"/>
          </a:xfrm>
          <a:prstGeom prst="rect">
            <a:avLst/>
          </a:prstGeom>
          <a:noFill/>
          <a:ln>
            <a:noFill/>
          </a:ln>
        </p:spPr>
      </p:pic>
      <p:cxnSp>
        <p:nvCxnSpPr>
          <p:cNvPr id="261" name="Google Shape;261;p40"/>
          <p:cNvCxnSpPr/>
          <p:nvPr/>
        </p:nvCxnSpPr>
        <p:spPr>
          <a:xfrm>
            <a:off x="969725" y="3319025"/>
            <a:ext cx="692100" cy="337500"/>
          </a:xfrm>
          <a:prstGeom prst="straightConnector1">
            <a:avLst/>
          </a:prstGeom>
          <a:noFill/>
          <a:ln w="38100" cap="flat" cmpd="sng">
            <a:solidFill>
              <a:schemeClr val="accent1"/>
            </a:solidFill>
            <a:prstDash val="solid"/>
            <a:round/>
            <a:headEnd type="none" w="med" len="med"/>
            <a:tailEnd type="triangle" w="med" len="med"/>
          </a:ln>
        </p:spPr>
      </p:cxnSp>
      <p:cxnSp>
        <p:nvCxnSpPr>
          <p:cNvPr id="262" name="Google Shape;262;p40"/>
          <p:cNvCxnSpPr/>
          <p:nvPr/>
        </p:nvCxnSpPr>
        <p:spPr>
          <a:xfrm flipH="1">
            <a:off x="5588400" y="3129075"/>
            <a:ext cx="929700" cy="480000"/>
          </a:xfrm>
          <a:prstGeom prst="straightConnector1">
            <a:avLst/>
          </a:prstGeom>
          <a:noFill/>
          <a:ln w="38100" cap="flat" cmpd="sng">
            <a:solidFill>
              <a:schemeClr val="accent1"/>
            </a:solidFill>
            <a:prstDash val="solid"/>
            <a:round/>
            <a:headEnd type="none" w="med" len="med"/>
            <a:tailEnd type="triangle" w="med" len="med"/>
          </a:ln>
        </p:spPr>
      </p:cxnSp>
      <p:cxnSp>
        <p:nvCxnSpPr>
          <p:cNvPr id="263" name="Google Shape;263;p40"/>
          <p:cNvCxnSpPr/>
          <p:nvPr/>
        </p:nvCxnSpPr>
        <p:spPr>
          <a:xfrm rot="10800000">
            <a:off x="4262850" y="5768100"/>
            <a:ext cx="1000500" cy="5100"/>
          </a:xfrm>
          <a:prstGeom prst="straightConnector1">
            <a:avLst/>
          </a:prstGeom>
          <a:noFill/>
          <a:ln w="38100" cap="flat" cmpd="sng">
            <a:solidFill>
              <a:schemeClr val="accent1"/>
            </a:solidFill>
            <a:prstDash val="solid"/>
            <a:round/>
            <a:headEnd type="none" w="med" len="med"/>
            <a:tailEnd type="triangle" w="med" len="med"/>
          </a:ln>
        </p:spPr>
      </p:cxnSp>
      <p:sp>
        <p:nvSpPr>
          <p:cNvPr id="264" name="Google Shape;264;p40"/>
          <p:cNvSpPr txBox="1"/>
          <p:nvPr/>
        </p:nvSpPr>
        <p:spPr>
          <a:xfrm>
            <a:off x="338975" y="2429300"/>
            <a:ext cx="1000500" cy="7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accent1"/>
                </a:solidFill>
              </a:rPr>
              <a:t>Reconciler removed flag after correcting</a:t>
            </a:r>
            <a:endParaRPr sz="12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ctrTitle"/>
          </p:nvPr>
        </p:nvSpPr>
        <p:spPr>
          <a:xfrm>
            <a:off x="1524000" y="165724"/>
            <a:ext cx="9144000" cy="125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Useful Features:  Transaction View and Customization</a:t>
            </a:r>
            <a:endParaRPr sz="3600"/>
          </a:p>
        </p:txBody>
      </p:sp>
      <p:pic>
        <p:nvPicPr>
          <p:cNvPr id="270" name="Google Shape;270;p41"/>
          <p:cNvPicPr preferRelativeResize="0"/>
          <p:nvPr/>
        </p:nvPicPr>
        <p:blipFill>
          <a:blip r:embed="rId3">
            <a:alphaModFix/>
          </a:blip>
          <a:stretch>
            <a:fillRect/>
          </a:stretch>
        </p:blipFill>
        <p:spPr>
          <a:xfrm>
            <a:off x="1524000" y="1579575"/>
            <a:ext cx="9143999" cy="4283975"/>
          </a:xfrm>
          <a:prstGeom prst="rect">
            <a:avLst/>
          </a:prstGeom>
          <a:noFill/>
          <a:ln>
            <a:noFill/>
          </a:ln>
        </p:spPr>
      </p:pic>
      <p:sp>
        <p:nvSpPr>
          <p:cNvPr id="271" name="Google Shape;271;p41"/>
          <p:cNvSpPr txBox="1"/>
          <p:nvPr/>
        </p:nvSpPr>
        <p:spPr>
          <a:xfrm>
            <a:off x="2099400" y="1799475"/>
            <a:ext cx="1159800" cy="7299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dk2"/>
                </a:solidFill>
              </a:rPr>
              <a:t>TXN # is issued by the bank</a:t>
            </a:r>
            <a:endParaRPr sz="1200" b="1">
              <a:solidFill>
                <a:schemeClr val="dk2"/>
              </a:solidFill>
            </a:endParaRPr>
          </a:p>
          <a:p>
            <a:pPr marL="0" lvl="0" indent="0" algn="l" rtl="0">
              <a:spcBef>
                <a:spcPts val="0"/>
              </a:spcBef>
              <a:spcAft>
                <a:spcPts val="0"/>
              </a:spcAft>
              <a:buNone/>
            </a:pPr>
            <a:endParaRPr>
              <a:solidFill>
                <a:schemeClr val="dk2"/>
              </a:solidFill>
            </a:endParaRPr>
          </a:p>
        </p:txBody>
      </p:sp>
      <p:sp>
        <p:nvSpPr>
          <p:cNvPr id="272" name="Google Shape;272;p41"/>
          <p:cNvSpPr txBox="1"/>
          <p:nvPr/>
        </p:nvSpPr>
        <p:spPr>
          <a:xfrm>
            <a:off x="2629225" y="4518700"/>
            <a:ext cx="1339500" cy="7299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dk2"/>
                </a:solidFill>
              </a:rPr>
              <a:t>Account ID is the last 4 #s on the card</a:t>
            </a:r>
            <a:endParaRPr sz="1200" b="1">
              <a:solidFill>
                <a:schemeClr val="dk2"/>
              </a:solidFill>
            </a:endParaRPr>
          </a:p>
          <a:p>
            <a:pPr marL="0" lvl="0" indent="0" algn="l" rtl="0">
              <a:spcBef>
                <a:spcPts val="0"/>
              </a:spcBef>
              <a:spcAft>
                <a:spcPts val="0"/>
              </a:spcAft>
              <a:buNone/>
            </a:pPr>
            <a:endParaRPr b="1">
              <a:solidFill>
                <a:schemeClr val="dk2"/>
              </a:solidFill>
            </a:endParaRPr>
          </a:p>
        </p:txBody>
      </p:sp>
      <p:sp>
        <p:nvSpPr>
          <p:cNvPr id="273" name="Google Shape;273;p41"/>
          <p:cNvSpPr txBox="1"/>
          <p:nvPr/>
        </p:nvSpPr>
        <p:spPr>
          <a:xfrm>
            <a:off x="6509400" y="1109675"/>
            <a:ext cx="2429100" cy="10995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2"/>
                </a:solidFill>
              </a:rPr>
              <a:t>T</a:t>
            </a:r>
            <a:r>
              <a:rPr lang="en-US" sz="1200" b="1">
                <a:solidFill>
                  <a:schemeClr val="dk2"/>
                </a:solidFill>
              </a:rPr>
              <a:t>o customize your view, you can drag and drop columns to the left or right and add/delete columns by clicking on the Columns dropdown. “SAVE”.</a:t>
            </a:r>
            <a:endParaRPr sz="1200" b="1">
              <a:solidFill>
                <a:schemeClr val="dk2"/>
              </a:solidFill>
            </a:endParaRPr>
          </a:p>
          <a:p>
            <a:pPr marL="0" lvl="0" indent="0" algn="l" rtl="0">
              <a:spcBef>
                <a:spcPts val="0"/>
              </a:spcBef>
              <a:spcAft>
                <a:spcPts val="0"/>
              </a:spcAft>
              <a:buNone/>
            </a:pPr>
            <a:endParaRPr b="1">
              <a:solidFill>
                <a:schemeClr val="dk2"/>
              </a:solidFill>
            </a:endParaRPr>
          </a:p>
          <a:p>
            <a:pPr marL="0" lvl="0" indent="0" algn="l" rtl="0">
              <a:spcBef>
                <a:spcPts val="0"/>
              </a:spcBef>
              <a:spcAft>
                <a:spcPts val="0"/>
              </a:spcAft>
              <a:buNone/>
            </a:pPr>
            <a:endParaRPr b="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subTitle" idx="1"/>
          </p:nvPr>
        </p:nvSpPr>
        <p:spPr>
          <a:xfrm>
            <a:off x="1524000" y="209976"/>
            <a:ext cx="9144000" cy="519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Useful Features:  Search for a Transaction</a:t>
            </a:r>
            <a:endParaRPr/>
          </a:p>
        </p:txBody>
      </p:sp>
      <p:pic>
        <p:nvPicPr>
          <p:cNvPr id="279" name="Google Shape;279;p42"/>
          <p:cNvPicPr preferRelativeResize="0"/>
          <p:nvPr/>
        </p:nvPicPr>
        <p:blipFill>
          <a:blip r:embed="rId3">
            <a:alphaModFix/>
          </a:blip>
          <a:stretch>
            <a:fillRect/>
          </a:stretch>
        </p:blipFill>
        <p:spPr>
          <a:xfrm>
            <a:off x="1524000" y="1145450"/>
            <a:ext cx="9022926" cy="4831499"/>
          </a:xfrm>
          <a:prstGeom prst="rect">
            <a:avLst/>
          </a:prstGeom>
          <a:noFill/>
          <a:ln>
            <a:noFill/>
          </a:ln>
        </p:spPr>
      </p:pic>
      <p:sp>
        <p:nvSpPr>
          <p:cNvPr id="280" name="Google Shape;280;p42"/>
          <p:cNvSpPr txBox="1"/>
          <p:nvPr/>
        </p:nvSpPr>
        <p:spPr>
          <a:xfrm>
            <a:off x="4648650" y="1955200"/>
            <a:ext cx="4009800" cy="709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2"/>
                </a:solidFill>
              </a:rPr>
              <a:t>T</a:t>
            </a:r>
            <a:r>
              <a:rPr lang="en-US" sz="1200" b="1">
                <a:solidFill>
                  <a:schemeClr val="dk2"/>
                </a:solidFill>
              </a:rPr>
              <a:t>o search for a specific transaction, you can filter by Vendor, Card holder (Primary Accountholder), or TXN number.</a:t>
            </a:r>
            <a:endParaRPr b="1">
              <a:solidFill>
                <a:schemeClr val="dk2"/>
              </a:solidFill>
            </a:endParaRPr>
          </a:p>
          <a:p>
            <a:pPr marL="0" lvl="0" indent="0" algn="l" rtl="0">
              <a:spcBef>
                <a:spcPts val="0"/>
              </a:spcBef>
              <a:spcAft>
                <a:spcPts val="0"/>
              </a:spcAft>
              <a:buNone/>
            </a:pPr>
            <a:endParaRPr b="1">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subTitle" idx="1"/>
          </p:nvPr>
        </p:nvSpPr>
        <p:spPr>
          <a:xfrm>
            <a:off x="1524000" y="209976"/>
            <a:ext cx="9144000" cy="5198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Reports  </a:t>
            </a:r>
            <a:endParaRPr/>
          </a:p>
        </p:txBody>
      </p:sp>
      <p:pic>
        <p:nvPicPr>
          <p:cNvPr id="286" name="Google Shape;286;p43"/>
          <p:cNvPicPr preferRelativeResize="0"/>
          <p:nvPr/>
        </p:nvPicPr>
        <p:blipFill>
          <a:blip r:embed="rId3">
            <a:alphaModFix/>
          </a:blip>
          <a:stretch>
            <a:fillRect/>
          </a:stretch>
        </p:blipFill>
        <p:spPr>
          <a:xfrm>
            <a:off x="1524003" y="966775"/>
            <a:ext cx="8543075" cy="4924425"/>
          </a:xfrm>
          <a:prstGeom prst="rect">
            <a:avLst/>
          </a:prstGeom>
          <a:noFill/>
          <a:ln>
            <a:noFill/>
          </a:ln>
        </p:spPr>
      </p:pic>
      <p:sp>
        <p:nvSpPr>
          <p:cNvPr id="287" name="Google Shape;287;p43"/>
          <p:cNvSpPr txBox="1"/>
          <p:nvPr/>
        </p:nvSpPr>
        <p:spPr>
          <a:xfrm>
            <a:off x="5068525" y="429875"/>
            <a:ext cx="4888500" cy="15597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2"/>
                </a:solidFill>
              </a:rPr>
              <a:t>The Reports tab provides a number of reporting options. You can create custom reports, access report templates, or view a dashboard of transactions based on parameter you enter.  Custom reports are flexible for your data needs.  If you use custom reports frequently, you may want to consider making the report a template.</a:t>
            </a:r>
            <a:endParaRPr/>
          </a:p>
        </p:txBody>
      </p:sp>
      <p:cxnSp>
        <p:nvCxnSpPr>
          <p:cNvPr id="288" name="Google Shape;288;p43"/>
          <p:cNvCxnSpPr/>
          <p:nvPr/>
        </p:nvCxnSpPr>
        <p:spPr>
          <a:xfrm flipH="1">
            <a:off x="3988850" y="1259650"/>
            <a:ext cx="1019700" cy="289800"/>
          </a:xfrm>
          <a:prstGeom prst="straightConnector1">
            <a:avLst/>
          </a:prstGeom>
          <a:noFill/>
          <a:ln w="38100" cap="flat" cmpd="sng">
            <a:solidFill>
              <a:schemeClr val="accent1"/>
            </a:solidFill>
            <a:prstDash val="solid"/>
            <a:round/>
            <a:headEnd type="none" w="med" len="med"/>
            <a:tailEnd type="triangle" w="med" len="med"/>
          </a:ln>
        </p:spPr>
      </p:cxnSp>
      <p:cxnSp>
        <p:nvCxnSpPr>
          <p:cNvPr id="289" name="Google Shape;289;p43"/>
          <p:cNvCxnSpPr/>
          <p:nvPr/>
        </p:nvCxnSpPr>
        <p:spPr>
          <a:xfrm flipH="1">
            <a:off x="5068575" y="2069400"/>
            <a:ext cx="469800" cy="5220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subTitle" idx="1"/>
          </p:nvPr>
        </p:nvSpPr>
        <p:spPr>
          <a:xfrm>
            <a:off x="1274075" y="339900"/>
            <a:ext cx="9144000" cy="646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Reports </a:t>
            </a:r>
            <a:endParaRPr/>
          </a:p>
        </p:txBody>
      </p:sp>
      <p:pic>
        <p:nvPicPr>
          <p:cNvPr id="295" name="Google Shape;295;p44"/>
          <p:cNvPicPr preferRelativeResize="0"/>
          <p:nvPr/>
        </p:nvPicPr>
        <p:blipFill>
          <a:blip r:embed="rId3">
            <a:alphaModFix/>
          </a:blip>
          <a:stretch>
            <a:fillRect/>
          </a:stretch>
        </p:blipFill>
        <p:spPr>
          <a:xfrm>
            <a:off x="1274075" y="1099675"/>
            <a:ext cx="9144000" cy="4788600"/>
          </a:xfrm>
          <a:prstGeom prst="rect">
            <a:avLst/>
          </a:prstGeom>
          <a:noFill/>
          <a:ln>
            <a:noFill/>
          </a:ln>
        </p:spPr>
      </p:pic>
      <p:sp>
        <p:nvSpPr>
          <p:cNvPr id="296" name="Google Shape;296;p44"/>
          <p:cNvSpPr txBox="1"/>
          <p:nvPr/>
        </p:nvSpPr>
        <p:spPr>
          <a:xfrm>
            <a:off x="7137900" y="3239050"/>
            <a:ext cx="3000000" cy="19395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2"/>
                </a:solidFill>
              </a:rPr>
              <a:t>Use the Spend tab to view information about your Group’s expenses.  Adjust the dates to capture only the information you want to see.  Use the “Actions” drop down above each category to export the report as an .xls, .pdf, .txt file.</a:t>
            </a:r>
            <a:endParaRPr b="1">
              <a:solidFill>
                <a:schemeClr val="dk2"/>
              </a:solidFill>
            </a:endParaRPr>
          </a:p>
        </p:txBody>
      </p:sp>
      <p:cxnSp>
        <p:nvCxnSpPr>
          <p:cNvPr id="297" name="Google Shape;297;p44"/>
          <p:cNvCxnSpPr/>
          <p:nvPr/>
        </p:nvCxnSpPr>
        <p:spPr>
          <a:xfrm>
            <a:off x="679800" y="859750"/>
            <a:ext cx="689700" cy="319800"/>
          </a:xfrm>
          <a:prstGeom prst="straightConnector1">
            <a:avLst/>
          </a:prstGeom>
          <a:noFill/>
          <a:ln w="38100" cap="flat" cmpd="sng">
            <a:solidFill>
              <a:schemeClr val="accent1"/>
            </a:solidFill>
            <a:prstDash val="solid"/>
            <a:round/>
            <a:headEnd type="none" w="med" len="med"/>
            <a:tailEnd type="triangle" w="med" len="med"/>
          </a:ln>
        </p:spPr>
      </p:cxnSp>
      <p:cxnSp>
        <p:nvCxnSpPr>
          <p:cNvPr id="298" name="Google Shape;298;p44"/>
          <p:cNvCxnSpPr/>
          <p:nvPr/>
        </p:nvCxnSpPr>
        <p:spPr>
          <a:xfrm rot="10800000">
            <a:off x="10227050" y="2399200"/>
            <a:ext cx="929700" cy="360000"/>
          </a:xfrm>
          <a:prstGeom prst="straightConnector1">
            <a:avLst/>
          </a:prstGeom>
          <a:noFill/>
          <a:ln w="38100" cap="flat" cmpd="sng">
            <a:solidFill>
              <a:schemeClr val="accent1"/>
            </a:solidFill>
            <a:prstDash val="solid"/>
            <a:round/>
            <a:headEnd type="none" w="med" len="med"/>
            <a:tailEnd type="triangle" w="med" len="med"/>
          </a:ln>
        </p:spPr>
      </p:cxnSp>
      <p:cxnSp>
        <p:nvCxnSpPr>
          <p:cNvPr id="299" name="Google Shape;299;p44"/>
          <p:cNvCxnSpPr/>
          <p:nvPr/>
        </p:nvCxnSpPr>
        <p:spPr>
          <a:xfrm>
            <a:off x="679800" y="3069100"/>
            <a:ext cx="889800" cy="3600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subTitle" idx="1"/>
          </p:nvPr>
        </p:nvSpPr>
        <p:spPr>
          <a:xfrm>
            <a:off x="1274075" y="339900"/>
            <a:ext cx="9144000" cy="646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Custom Reports</a:t>
            </a:r>
            <a:endParaRPr/>
          </a:p>
          <a:p>
            <a:pPr marL="914400" lvl="0" indent="-342900" algn="l" rtl="0">
              <a:spcBef>
                <a:spcPts val="1000"/>
              </a:spcBef>
              <a:spcAft>
                <a:spcPts val="0"/>
              </a:spcAft>
              <a:buSzPts val="1800"/>
              <a:buChar char="➢"/>
            </a:pPr>
            <a:r>
              <a:rPr lang="en-US" sz="1800"/>
              <a:t>You can create custom reports using a variety of templates.  To create a new report, choose Reports and select “Create”.</a:t>
            </a:r>
            <a:endParaRPr sz="1800"/>
          </a:p>
        </p:txBody>
      </p:sp>
      <p:pic>
        <p:nvPicPr>
          <p:cNvPr id="305" name="Google Shape;305;p45"/>
          <p:cNvPicPr preferRelativeResize="0"/>
          <p:nvPr/>
        </p:nvPicPr>
        <p:blipFill>
          <a:blip r:embed="rId3">
            <a:alphaModFix/>
          </a:blip>
          <a:stretch>
            <a:fillRect/>
          </a:stretch>
        </p:blipFill>
        <p:spPr>
          <a:xfrm>
            <a:off x="1800225" y="1629525"/>
            <a:ext cx="8591550" cy="40983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subTitle" idx="1"/>
          </p:nvPr>
        </p:nvSpPr>
        <p:spPr>
          <a:xfrm>
            <a:off x="1274075" y="339900"/>
            <a:ext cx="9144000" cy="646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Custom Reports</a:t>
            </a:r>
            <a:endParaRPr/>
          </a:p>
          <a:p>
            <a:pPr marL="914400" lvl="0" indent="-342900" algn="l" rtl="0">
              <a:spcBef>
                <a:spcPts val="1000"/>
              </a:spcBef>
              <a:spcAft>
                <a:spcPts val="0"/>
              </a:spcAft>
              <a:buSzPts val="1800"/>
              <a:buChar char="➢"/>
            </a:pPr>
            <a:r>
              <a:rPr lang="en-US" sz="1800"/>
              <a:t>You can choose from a several categories and templates.  “Spend” category is the most useful.  “Billing Statement” and “Payable Allocation Detail” provide the best detail for budgeting and analysis.</a:t>
            </a:r>
            <a:endParaRPr sz="1800"/>
          </a:p>
        </p:txBody>
      </p:sp>
      <p:pic>
        <p:nvPicPr>
          <p:cNvPr id="311" name="Google Shape;311;p46"/>
          <p:cNvPicPr preferRelativeResize="0"/>
          <p:nvPr/>
        </p:nvPicPr>
        <p:blipFill>
          <a:blip r:embed="rId3">
            <a:alphaModFix/>
          </a:blip>
          <a:stretch>
            <a:fillRect/>
          </a:stretch>
        </p:blipFill>
        <p:spPr>
          <a:xfrm>
            <a:off x="1274075" y="2009425"/>
            <a:ext cx="9144000" cy="4058800"/>
          </a:xfrm>
          <a:prstGeom prst="rect">
            <a:avLst/>
          </a:prstGeom>
          <a:noFill/>
          <a:ln>
            <a:noFill/>
          </a:ln>
        </p:spPr>
      </p:pic>
      <p:cxnSp>
        <p:nvCxnSpPr>
          <p:cNvPr id="312" name="Google Shape;312;p46"/>
          <p:cNvCxnSpPr/>
          <p:nvPr/>
        </p:nvCxnSpPr>
        <p:spPr>
          <a:xfrm rot="10800000">
            <a:off x="3679050" y="4248750"/>
            <a:ext cx="969600" cy="0"/>
          </a:xfrm>
          <a:prstGeom prst="straightConnector1">
            <a:avLst/>
          </a:prstGeom>
          <a:noFill/>
          <a:ln w="38100" cap="flat" cmpd="sng">
            <a:solidFill>
              <a:schemeClr val="accent1"/>
            </a:solidFill>
            <a:prstDash val="solid"/>
            <a:round/>
            <a:headEnd type="none" w="med" len="med"/>
            <a:tailEnd type="triangle" w="med" len="med"/>
          </a:ln>
        </p:spPr>
      </p:cxnSp>
      <p:cxnSp>
        <p:nvCxnSpPr>
          <p:cNvPr id="313" name="Google Shape;313;p46"/>
          <p:cNvCxnSpPr/>
          <p:nvPr/>
        </p:nvCxnSpPr>
        <p:spPr>
          <a:xfrm rot="10800000">
            <a:off x="4078825" y="4828675"/>
            <a:ext cx="989700" cy="99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ctrTitle"/>
          </p:nvPr>
        </p:nvSpPr>
        <p:spPr>
          <a:xfrm>
            <a:off x="1524000" y="-296023"/>
            <a:ext cx="9144000" cy="1125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Approver Role and Responsibility</a:t>
            </a:r>
            <a:endParaRPr sz="3600"/>
          </a:p>
        </p:txBody>
      </p:sp>
      <p:sp>
        <p:nvSpPr>
          <p:cNvPr id="99" name="Google Shape;99;p20"/>
          <p:cNvSpPr txBox="1">
            <a:spLocks noGrp="1"/>
          </p:cNvSpPr>
          <p:nvPr>
            <p:ph type="subTitle" idx="1"/>
          </p:nvPr>
        </p:nvSpPr>
        <p:spPr>
          <a:xfrm>
            <a:off x="1524000" y="1089675"/>
            <a:ext cx="9144000" cy="4168200"/>
          </a:xfrm>
          <a:prstGeom prst="rect">
            <a:avLst/>
          </a:prstGeom>
        </p:spPr>
        <p:txBody>
          <a:bodyPr spcFirstLastPara="1" wrap="square" lIns="91425" tIns="45700" rIns="91425" bIns="45700" anchor="t" anchorCtr="0">
            <a:noAutofit/>
          </a:bodyPr>
          <a:lstStyle/>
          <a:p>
            <a:pPr marL="914400" lvl="0" indent="-342900" algn="l" rtl="0">
              <a:spcBef>
                <a:spcPts val="1000"/>
              </a:spcBef>
              <a:spcAft>
                <a:spcPts val="0"/>
              </a:spcAft>
              <a:buSzPts val="1800"/>
              <a:buChar char="➢"/>
            </a:pPr>
            <a:r>
              <a:rPr lang="en-US" sz="1800"/>
              <a:t>Approver role is completed by budget authority or supervisor, or a proxy appointed by the person.</a:t>
            </a:r>
            <a:endParaRPr sz="1800"/>
          </a:p>
          <a:p>
            <a:pPr marL="1371600" lvl="1" indent="-342900" algn="l" rtl="0">
              <a:spcBef>
                <a:spcPts val="0"/>
              </a:spcBef>
              <a:spcAft>
                <a:spcPts val="0"/>
              </a:spcAft>
              <a:buSzPts val="1800"/>
              <a:buChar char="○"/>
            </a:pPr>
            <a:r>
              <a:rPr lang="en-US" sz="1800"/>
              <a:t>Cannot approve own card.  Cannot approve transactions also reconcile/backup reconcile.  Must maintain separation of duty.</a:t>
            </a:r>
            <a:endParaRPr sz="1800"/>
          </a:p>
          <a:p>
            <a:pPr marL="1371600" lvl="0" indent="0" algn="l" rtl="0">
              <a:spcBef>
                <a:spcPts val="1000"/>
              </a:spcBef>
              <a:spcAft>
                <a:spcPts val="0"/>
              </a:spcAft>
              <a:buNone/>
            </a:pPr>
            <a:endParaRPr sz="1200"/>
          </a:p>
          <a:p>
            <a:pPr marL="914400" lvl="0" indent="-342900" algn="l" rtl="0">
              <a:spcBef>
                <a:spcPts val="1000"/>
              </a:spcBef>
              <a:spcAft>
                <a:spcPts val="0"/>
              </a:spcAft>
              <a:buSzPts val="1800"/>
              <a:buChar char="➢"/>
            </a:pPr>
            <a:r>
              <a:rPr lang="en-US" sz="1800"/>
              <a:t>Approver reviews PCard transactions, fund/account allocation information and documentation before signing off.</a:t>
            </a:r>
            <a:endParaRPr sz="1800"/>
          </a:p>
          <a:p>
            <a:pPr marL="1371600" lvl="1" indent="-342900" algn="l" rtl="0">
              <a:spcBef>
                <a:spcPts val="0"/>
              </a:spcBef>
              <a:spcAft>
                <a:spcPts val="0"/>
              </a:spcAft>
              <a:buSzPts val="1800"/>
              <a:buChar char="○"/>
            </a:pPr>
            <a:r>
              <a:rPr lang="en-US" sz="1800"/>
              <a:t>Signature is electronic in Works.</a:t>
            </a:r>
            <a:endParaRPr sz="1800"/>
          </a:p>
          <a:p>
            <a:pPr marL="1371600" lvl="1" indent="-342900" algn="l" rtl="0">
              <a:spcBef>
                <a:spcPts val="0"/>
              </a:spcBef>
              <a:spcAft>
                <a:spcPts val="0"/>
              </a:spcAft>
              <a:buSzPts val="1800"/>
              <a:buChar char="○"/>
            </a:pPr>
            <a:r>
              <a:rPr lang="en-US" sz="1800"/>
              <a:t>Transactions are not encumbered in Banner until the approver signs off and the PCard Administrator batches to Banner.</a:t>
            </a:r>
            <a:endParaRPr sz="1800"/>
          </a:p>
          <a:p>
            <a:pPr marL="1371600" lvl="0" indent="0" algn="l" rtl="0">
              <a:spcBef>
                <a:spcPts val="1000"/>
              </a:spcBef>
              <a:spcAft>
                <a:spcPts val="0"/>
              </a:spcAft>
              <a:buNone/>
            </a:pPr>
            <a:endParaRPr sz="1400"/>
          </a:p>
          <a:p>
            <a:pPr marL="914400" lvl="0" indent="-342900" algn="l" rtl="0">
              <a:spcBef>
                <a:spcPts val="1000"/>
              </a:spcBef>
              <a:spcAft>
                <a:spcPts val="0"/>
              </a:spcAft>
              <a:buSzPts val="1800"/>
              <a:buChar char="➢"/>
            </a:pPr>
            <a:r>
              <a:rPr lang="en-US" sz="1800"/>
              <a:t>Monthly deadline to sign off on transactions falls on the 5th of the month.  Holidays and Weekends will affect the date.</a:t>
            </a:r>
            <a:endParaRPr sz="1800"/>
          </a:p>
          <a:p>
            <a:pPr marL="914400" lvl="0" indent="0" algn="l" rtl="0">
              <a:spcBef>
                <a:spcPts val="1000"/>
              </a:spcBef>
              <a:spcAft>
                <a:spcPts val="0"/>
              </a:spcAft>
              <a:buNone/>
            </a:pPr>
            <a:endParaRPr sz="1400"/>
          </a:p>
          <a:p>
            <a:pPr marL="914400" lvl="0" indent="-342900" algn="l" rtl="0">
              <a:spcBef>
                <a:spcPts val="1000"/>
              </a:spcBef>
              <a:spcAft>
                <a:spcPts val="0"/>
              </a:spcAft>
              <a:buSzPts val="1800"/>
              <a:buChar char="➢"/>
            </a:pPr>
            <a:r>
              <a:rPr lang="en-US" sz="1800"/>
              <a:t>Sign off frequently.</a:t>
            </a:r>
            <a:endParaRPr sz="1800"/>
          </a:p>
          <a:p>
            <a:pPr marL="0" lvl="0" indent="0" algn="l" rtl="0">
              <a:spcBef>
                <a:spcPts val="1000"/>
              </a:spcBef>
              <a:spcAft>
                <a:spcPts val="0"/>
              </a:spcAft>
              <a:buNone/>
            </a:pPr>
            <a:r>
              <a:rPr lang="en-US" sz="1800"/>
              <a:t>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7"/>
          <p:cNvSpPr txBox="1">
            <a:spLocks noGrp="1"/>
          </p:cNvSpPr>
          <p:nvPr>
            <p:ph type="subTitle" idx="1"/>
          </p:nvPr>
        </p:nvSpPr>
        <p:spPr>
          <a:xfrm>
            <a:off x="1274075" y="339900"/>
            <a:ext cx="9144000" cy="646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Custom Reports</a:t>
            </a:r>
            <a:endParaRPr/>
          </a:p>
          <a:p>
            <a:pPr marL="914400" lvl="0" indent="-342900" algn="l" rtl="0">
              <a:spcBef>
                <a:spcPts val="1000"/>
              </a:spcBef>
              <a:spcAft>
                <a:spcPts val="0"/>
              </a:spcAft>
              <a:buSzPts val="1800"/>
              <a:buChar char="➢"/>
            </a:pPr>
            <a:r>
              <a:rPr lang="en-US" sz="1800"/>
              <a:t>You can then customize the report to show the information of your choosing.</a:t>
            </a:r>
            <a:endParaRPr sz="1800"/>
          </a:p>
          <a:p>
            <a:pPr marL="914400" lvl="0" indent="-342900" algn="l" rtl="0">
              <a:spcBef>
                <a:spcPts val="0"/>
              </a:spcBef>
              <a:spcAft>
                <a:spcPts val="0"/>
              </a:spcAft>
              <a:buSzPts val="1800"/>
              <a:buChar char="➢"/>
            </a:pPr>
            <a:r>
              <a:rPr lang="en-US" sz="1800"/>
              <a:t>For detailed information about creating and managing reports, visit the training guides and training videos provided by Bank of America Merrill Lynch.</a:t>
            </a:r>
            <a:endParaRPr sz="1800"/>
          </a:p>
        </p:txBody>
      </p:sp>
      <p:pic>
        <p:nvPicPr>
          <p:cNvPr id="319" name="Google Shape;319;p47"/>
          <p:cNvPicPr preferRelativeResize="0"/>
          <p:nvPr/>
        </p:nvPicPr>
        <p:blipFill>
          <a:blip r:embed="rId3">
            <a:alphaModFix/>
          </a:blip>
          <a:stretch>
            <a:fillRect/>
          </a:stretch>
        </p:blipFill>
        <p:spPr>
          <a:xfrm>
            <a:off x="1274075" y="1949425"/>
            <a:ext cx="9022450" cy="4138800"/>
          </a:xfrm>
          <a:prstGeom prst="rect">
            <a:avLst/>
          </a:prstGeom>
          <a:noFill/>
          <a:ln>
            <a:noFill/>
          </a:ln>
        </p:spPr>
      </p:pic>
      <p:cxnSp>
        <p:nvCxnSpPr>
          <p:cNvPr id="320" name="Google Shape;320;p47"/>
          <p:cNvCxnSpPr/>
          <p:nvPr/>
        </p:nvCxnSpPr>
        <p:spPr>
          <a:xfrm flipH="1">
            <a:off x="1829500" y="5088525"/>
            <a:ext cx="929700" cy="529800"/>
          </a:xfrm>
          <a:prstGeom prst="straightConnector1">
            <a:avLst/>
          </a:prstGeom>
          <a:noFill/>
          <a:ln w="38100" cap="flat" cmpd="sng">
            <a:solidFill>
              <a:schemeClr val="accent1"/>
            </a:solidFill>
            <a:prstDash val="solid"/>
            <a:round/>
            <a:headEnd type="none" w="med" len="med"/>
            <a:tailEnd type="triangle" w="med" len="med"/>
          </a:ln>
        </p:spPr>
      </p:cxnSp>
      <p:cxnSp>
        <p:nvCxnSpPr>
          <p:cNvPr id="321" name="Google Shape;321;p47"/>
          <p:cNvCxnSpPr/>
          <p:nvPr/>
        </p:nvCxnSpPr>
        <p:spPr>
          <a:xfrm flipH="1">
            <a:off x="2399200" y="5108500"/>
            <a:ext cx="360000" cy="5199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ctrTitle"/>
          </p:nvPr>
        </p:nvSpPr>
        <p:spPr>
          <a:xfrm>
            <a:off x="1524000" y="322623"/>
            <a:ext cx="9144000" cy="966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Contacts</a:t>
            </a:r>
            <a:endParaRPr/>
          </a:p>
        </p:txBody>
      </p:sp>
      <p:sp>
        <p:nvSpPr>
          <p:cNvPr id="327" name="Google Shape;327;p48"/>
          <p:cNvSpPr txBox="1">
            <a:spLocks noGrp="1"/>
          </p:cNvSpPr>
          <p:nvPr>
            <p:ph type="subTitle" idx="1"/>
          </p:nvPr>
        </p:nvSpPr>
        <p:spPr>
          <a:xfrm>
            <a:off x="1524000" y="1559550"/>
            <a:ext cx="9144000" cy="36984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Michael Logan-Director of Procurement Services</a:t>
            </a:r>
            <a:endParaRPr/>
          </a:p>
          <a:p>
            <a:pPr marL="0" lvl="0" indent="0" algn="ctr" rtl="0">
              <a:spcBef>
                <a:spcPts val="1000"/>
              </a:spcBef>
              <a:spcAft>
                <a:spcPts val="0"/>
              </a:spcAft>
              <a:buNone/>
            </a:pPr>
            <a:r>
              <a:rPr lang="en-US" u="sng">
                <a:solidFill>
                  <a:schemeClr val="hlink"/>
                </a:solidFill>
                <a:hlinkClick r:id="rId3"/>
              </a:rPr>
              <a:t>mflogan@uncg.edu</a:t>
            </a:r>
            <a:endParaRPr/>
          </a:p>
          <a:p>
            <a:pPr marL="0" lvl="0" indent="0" algn="ctr" rtl="0">
              <a:spcBef>
                <a:spcPts val="1000"/>
              </a:spcBef>
              <a:spcAft>
                <a:spcPts val="0"/>
              </a:spcAft>
              <a:buNone/>
            </a:pPr>
            <a:r>
              <a:rPr lang="en-US"/>
              <a:t>336-334-4104</a:t>
            </a:r>
            <a:endParaRPr/>
          </a:p>
          <a:p>
            <a:pPr marL="0" lvl="0" indent="0" algn="ctr" rtl="0">
              <a:spcBef>
                <a:spcPts val="1000"/>
              </a:spcBef>
              <a:spcAft>
                <a:spcPts val="0"/>
              </a:spcAft>
              <a:buNone/>
            </a:pPr>
            <a:endParaRPr sz="1800"/>
          </a:p>
          <a:p>
            <a:pPr marL="0" lvl="0" indent="0" algn="ctr" rtl="0">
              <a:spcBef>
                <a:spcPts val="1000"/>
              </a:spcBef>
              <a:spcAft>
                <a:spcPts val="0"/>
              </a:spcAft>
              <a:buNone/>
            </a:pPr>
            <a:r>
              <a:rPr lang="en-US"/>
              <a:t>Valerie Nall-PCard Administrator</a:t>
            </a:r>
            <a:endParaRPr/>
          </a:p>
          <a:p>
            <a:pPr marL="0" lvl="0" indent="0" algn="ctr" rtl="0">
              <a:spcBef>
                <a:spcPts val="1000"/>
              </a:spcBef>
              <a:spcAft>
                <a:spcPts val="0"/>
              </a:spcAft>
              <a:buNone/>
            </a:pPr>
            <a:r>
              <a:rPr lang="en-US" u="sng">
                <a:solidFill>
                  <a:schemeClr val="hlink"/>
                </a:solidFill>
                <a:hlinkClick r:id="rId4"/>
              </a:rPr>
              <a:t>pcard@uncg.edu</a:t>
            </a:r>
            <a:endParaRPr/>
          </a:p>
          <a:p>
            <a:pPr marL="0" lvl="0" indent="0" algn="ctr" rtl="0">
              <a:spcBef>
                <a:spcPts val="1000"/>
              </a:spcBef>
              <a:spcAft>
                <a:spcPts val="0"/>
              </a:spcAft>
              <a:buNone/>
            </a:pPr>
            <a:r>
              <a:rPr lang="en-US"/>
              <a:t>336-334-4461</a:t>
            </a:r>
            <a:endParaRPr/>
          </a:p>
          <a:p>
            <a:pPr marL="0" lvl="0" indent="0" algn="ctr"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1524000" y="-296023"/>
            <a:ext cx="9144000" cy="1125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Introduction to  Works</a:t>
            </a:r>
            <a:endParaRPr sz="3600"/>
          </a:p>
        </p:txBody>
      </p:sp>
      <p:sp>
        <p:nvSpPr>
          <p:cNvPr id="105" name="Google Shape;105;p21"/>
          <p:cNvSpPr txBox="1">
            <a:spLocks noGrp="1"/>
          </p:cNvSpPr>
          <p:nvPr>
            <p:ph type="subTitle" idx="1"/>
          </p:nvPr>
        </p:nvSpPr>
        <p:spPr>
          <a:xfrm>
            <a:off x="1524000" y="1089675"/>
            <a:ext cx="9144000" cy="50442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Clr>
                <a:schemeClr val="lt1"/>
              </a:buClr>
              <a:buSzPts val="1800"/>
              <a:buFont typeface="Arial"/>
              <a:buChar char="➢"/>
            </a:pPr>
            <a:r>
              <a:rPr lang="en-US" sz="1800"/>
              <a:t>Works is a web-based application offered by Bank of America.</a:t>
            </a:r>
            <a:endParaRPr sz="1800"/>
          </a:p>
          <a:p>
            <a:pPr marL="1371600" marR="0" lvl="1" indent="-342900" algn="l" rtl="0">
              <a:lnSpc>
                <a:spcPct val="90000"/>
              </a:lnSpc>
              <a:spcBef>
                <a:spcPts val="0"/>
              </a:spcBef>
              <a:spcAft>
                <a:spcPts val="0"/>
              </a:spcAft>
              <a:buClr>
                <a:schemeClr val="lt1"/>
              </a:buClr>
              <a:buSzPts val="1800"/>
              <a:buFont typeface="Arial"/>
              <a:buChar char="○"/>
            </a:pPr>
            <a:r>
              <a:rPr lang="en-US" sz="1800"/>
              <a:t>Accessible from anywhere you have internet.</a:t>
            </a:r>
            <a:endParaRPr sz="1800"/>
          </a:p>
          <a:p>
            <a:pPr marL="1828800" marR="0" lvl="2" indent="-342900" algn="l" rtl="0">
              <a:lnSpc>
                <a:spcPct val="90000"/>
              </a:lnSpc>
              <a:spcBef>
                <a:spcPts val="0"/>
              </a:spcBef>
              <a:spcAft>
                <a:spcPts val="0"/>
              </a:spcAft>
              <a:buClr>
                <a:schemeClr val="lt1"/>
              </a:buClr>
              <a:buSzPts val="1800"/>
              <a:buFont typeface="Arial"/>
              <a:buChar char="■"/>
            </a:pPr>
            <a:r>
              <a:rPr lang="en-US"/>
              <a:t>You do not need to be on campus network or VPN</a:t>
            </a:r>
            <a:endParaRPr/>
          </a:p>
          <a:p>
            <a:pPr marL="1828800" marR="0" lvl="2" indent="-342900" algn="l" rtl="0">
              <a:lnSpc>
                <a:spcPct val="90000"/>
              </a:lnSpc>
              <a:spcBef>
                <a:spcPts val="0"/>
              </a:spcBef>
              <a:spcAft>
                <a:spcPts val="0"/>
              </a:spcAft>
              <a:buClr>
                <a:schemeClr val="lt1"/>
              </a:buClr>
              <a:buSzPts val="1800"/>
              <a:buFont typeface="Arial"/>
              <a:buChar char="■"/>
            </a:pPr>
            <a:r>
              <a:rPr lang="en-US"/>
              <a:t>Can access on computer, laptop, smartphone or tablet</a:t>
            </a:r>
            <a:endParaRPr/>
          </a:p>
          <a:p>
            <a:pPr marL="1828800" marR="0" lvl="0" indent="0" algn="l" rtl="0">
              <a:lnSpc>
                <a:spcPct val="90000"/>
              </a:lnSpc>
              <a:spcBef>
                <a:spcPts val="1000"/>
              </a:spcBef>
              <a:spcAft>
                <a:spcPts val="0"/>
              </a:spcAft>
              <a:buNone/>
            </a:pPr>
            <a:endParaRPr sz="1400"/>
          </a:p>
          <a:p>
            <a:pPr marL="914400" lvl="0" indent="-342900" algn="l" rtl="0">
              <a:spcBef>
                <a:spcPts val="1000"/>
              </a:spcBef>
              <a:spcAft>
                <a:spcPts val="0"/>
              </a:spcAft>
              <a:buSzPts val="1800"/>
              <a:buChar char="➢"/>
            </a:pPr>
            <a:r>
              <a:rPr lang="en-US" sz="1800"/>
              <a:t>Works is a Bookmarkable link: payment2.works.com/works</a:t>
            </a:r>
            <a:endParaRPr sz="1800"/>
          </a:p>
          <a:p>
            <a:pPr marL="1371600" lvl="1" indent="-342900" algn="l" rtl="0">
              <a:spcBef>
                <a:spcPts val="0"/>
              </a:spcBef>
              <a:spcAft>
                <a:spcPts val="0"/>
              </a:spcAft>
              <a:buSzPts val="1800"/>
              <a:buChar char="○"/>
            </a:pPr>
            <a:r>
              <a:rPr lang="en-US" sz="1800"/>
              <a:t>Make sure to use /works.  This portion of the address directs you to the current interface.</a:t>
            </a:r>
            <a:endParaRPr sz="1800"/>
          </a:p>
          <a:p>
            <a:pPr marL="1371600" lvl="0" indent="0" algn="l" rtl="0">
              <a:spcBef>
                <a:spcPts val="1000"/>
              </a:spcBef>
              <a:spcAft>
                <a:spcPts val="0"/>
              </a:spcAft>
              <a:buNone/>
            </a:pPr>
            <a:endParaRPr sz="1400"/>
          </a:p>
          <a:p>
            <a:pPr marL="914400" marR="0" lvl="0" indent="-342900" algn="l" rtl="0">
              <a:lnSpc>
                <a:spcPct val="90000"/>
              </a:lnSpc>
              <a:spcBef>
                <a:spcPts val="1000"/>
              </a:spcBef>
              <a:spcAft>
                <a:spcPts val="0"/>
              </a:spcAft>
              <a:buClr>
                <a:schemeClr val="lt1"/>
              </a:buClr>
              <a:buSzPts val="1800"/>
              <a:buFont typeface="Arial"/>
              <a:buChar char="➢"/>
            </a:pPr>
            <a:r>
              <a:rPr lang="en-US" sz="1800"/>
              <a:t>Funds in Banner will continue to be encumbered throughout the month, depending on frequency of batches processed by PCard Administrator.</a:t>
            </a:r>
            <a:endParaRPr sz="1800"/>
          </a:p>
          <a:p>
            <a:pPr marL="914400" marR="0" lvl="0" indent="0" algn="l" rtl="0">
              <a:lnSpc>
                <a:spcPct val="90000"/>
              </a:lnSpc>
              <a:spcBef>
                <a:spcPts val="1000"/>
              </a:spcBef>
              <a:spcAft>
                <a:spcPts val="0"/>
              </a:spcAft>
              <a:buNone/>
            </a:pPr>
            <a:endParaRPr sz="1400"/>
          </a:p>
          <a:p>
            <a:pPr marL="914400" lvl="0" indent="-342900" algn="l" rtl="0">
              <a:spcBef>
                <a:spcPts val="1000"/>
              </a:spcBef>
              <a:spcAft>
                <a:spcPts val="0"/>
              </a:spcAft>
              <a:buSzPts val="1800"/>
              <a:buChar char="➢"/>
            </a:pPr>
            <a:r>
              <a:rPr lang="en-US" sz="1800"/>
              <a:t>Your </a:t>
            </a:r>
            <a:r>
              <a:rPr lang="en-US" sz="1800" b="1"/>
              <a:t>Works username</a:t>
            </a:r>
            <a:r>
              <a:rPr lang="en-US" sz="1800"/>
              <a:t> may differ from your UNC Greensboro username and is </a:t>
            </a:r>
            <a:r>
              <a:rPr lang="en-US" sz="1800" b="1"/>
              <a:t>case sensitive</a:t>
            </a:r>
            <a:r>
              <a:rPr lang="en-US" sz="1800"/>
              <a:t>.  You will receive a </a:t>
            </a:r>
            <a:r>
              <a:rPr lang="en-US" sz="1800" b="1"/>
              <a:t>Welcome Emai</a:t>
            </a:r>
            <a:r>
              <a:rPr lang="en-US" sz="1800"/>
              <a:t>l with your Works username.  It is recommended to change your Works password when you are prompted to change your UNC Greensboro password.</a:t>
            </a: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1524000" y="-296023"/>
            <a:ext cx="9144000" cy="1125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Login</a:t>
            </a:r>
            <a:endParaRPr sz="3600"/>
          </a:p>
        </p:txBody>
      </p:sp>
      <p:sp>
        <p:nvSpPr>
          <p:cNvPr id="111" name="Google Shape;111;p22"/>
          <p:cNvSpPr txBox="1">
            <a:spLocks noGrp="1"/>
          </p:cNvSpPr>
          <p:nvPr>
            <p:ph type="subTitle" idx="1"/>
          </p:nvPr>
        </p:nvSpPr>
        <p:spPr>
          <a:xfrm>
            <a:off x="1524000" y="915525"/>
            <a:ext cx="9144000" cy="52185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Clr>
                <a:schemeClr val="lt1"/>
              </a:buClr>
              <a:buSzPts val="1800"/>
              <a:buFont typeface="Arial"/>
              <a:buChar char="➢"/>
            </a:pPr>
            <a:r>
              <a:rPr lang="en-US" sz="1800"/>
              <a:t>Web address: </a:t>
            </a:r>
            <a:r>
              <a:rPr lang="en-US" sz="1800" u="sng">
                <a:solidFill>
                  <a:schemeClr val="hlink"/>
                </a:solidFill>
                <a:hlinkClick r:id="rId3"/>
              </a:rPr>
              <a:t>https://payment2.works.com/works</a:t>
            </a:r>
            <a:endParaRPr sz="1800"/>
          </a:p>
          <a:p>
            <a:pPr marL="0" marR="0" lvl="0" indent="0" algn="l" rtl="0">
              <a:lnSpc>
                <a:spcPct val="90000"/>
              </a:lnSpc>
              <a:spcBef>
                <a:spcPts val="1000"/>
              </a:spcBef>
              <a:spcAft>
                <a:spcPts val="0"/>
              </a:spcAft>
              <a:buNone/>
            </a:pPr>
            <a:endParaRPr sz="1400"/>
          </a:p>
          <a:p>
            <a:pPr marL="914400" marR="0" lvl="0" indent="-342900" algn="l" rtl="0">
              <a:lnSpc>
                <a:spcPct val="90000"/>
              </a:lnSpc>
              <a:spcBef>
                <a:spcPts val="1000"/>
              </a:spcBef>
              <a:spcAft>
                <a:spcPts val="0"/>
              </a:spcAft>
              <a:buSzPts val="1800"/>
              <a:buChar char="➢"/>
            </a:pPr>
            <a:r>
              <a:rPr lang="en-US" sz="1800"/>
              <a:t>Your username and password differ from your Banner username and password</a:t>
            </a:r>
            <a:endParaRPr sz="1800"/>
          </a:p>
          <a:p>
            <a:pPr marL="914400" marR="0" lvl="0" indent="0" algn="l" rtl="0">
              <a:lnSpc>
                <a:spcPct val="90000"/>
              </a:lnSpc>
              <a:spcBef>
                <a:spcPts val="1000"/>
              </a:spcBef>
              <a:spcAft>
                <a:spcPts val="0"/>
              </a:spcAft>
              <a:buNone/>
            </a:pPr>
            <a:endParaRPr sz="1400"/>
          </a:p>
          <a:p>
            <a:pPr marL="914400" marR="0" lvl="0" indent="-342900" algn="l" rtl="0">
              <a:lnSpc>
                <a:spcPct val="90000"/>
              </a:lnSpc>
              <a:spcBef>
                <a:spcPts val="1000"/>
              </a:spcBef>
              <a:spcAft>
                <a:spcPts val="0"/>
              </a:spcAft>
              <a:buSzPts val="1800"/>
              <a:buChar char="➢"/>
            </a:pPr>
            <a:r>
              <a:rPr lang="en-US" sz="1800"/>
              <a:t>Recommend changing your password in Works when UNC Greensboro prompts you to change campus passwords</a:t>
            </a:r>
            <a:endParaRPr sz="18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112" name="Google Shape;112;p22"/>
          <p:cNvPicPr preferRelativeResize="0"/>
          <p:nvPr/>
        </p:nvPicPr>
        <p:blipFill>
          <a:blip r:embed="rId4">
            <a:alphaModFix/>
          </a:blip>
          <a:stretch>
            <a:fillRect/>
          </a:stretch>
        </p:blipFill>
        <p:spPr>
          <a:xfrm>
            <a:off x="1524000" y="3144875"/>
            <a:ext cx="8443100" cy="2989150"/>
          </a:xfrm>
          <a:prstGeom prst="rect">
            <a:avLst/>
          </a:prstGeom>
          <a:noFill/>
          <a:ln>
            <a:noFill/>
          </a:ln>
        </p:spPr>
      </p:pic>
      <p:sp>
        <p:nvSpPr>
          <p:cNvPr id="113" name="Google Shape;113;p22"/>
          <p:cNvSpPr txBox="1"/>
          <p:nvPr/>
        </p:nvSpPr>
        <p:spPr>
          <a:xfrm>
            <a:off x="10217025" y="3429000"/>
            <a:ext cx="1739400" cy="26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UNC Greensboro email</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US">
                <a:solidFill>
                  <a:schemeClr val="accent1"/>
                </a:solidFill>
              </a:rPr>
              <a:t>Login Name-Username</a:t>
            </a:r>
            <a:endParaRPr>
              <a:solidFill>
                <a:schemeClr val="accent1"/>
              </a:solidFill>
            </a:endParaRPr>
          </a:p>
          <a:p>
            <a:pPr marL="0" lvl="0" indent="0" algn="l" rtl="0">
              <a:spcBef>
                <a:spcPts val="0"/>
              </a:spcBef>
              <a:spcAft>
                <a:spcPts val="0"/>
              </a:spcAft>
              <a:buNone/>
            </a:pPr>
            <a:r>
              <a:rPr lang="en-US">
                <a:solidFill>
                  <a:schemeClr val="accent1"/>
                </a:solidFill>
              </a:rPr>
              <a:t>may differ from Banner username</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US">
                <a:solidFill>
                  <a:schemeClr val="accent1"/>
                </a:solidFill>
              </a:rPr>
              <a:t>Password</a:t>
            </a:r>
            <a:endParaRPr>
              <a:solidFill>
                <a:schemeClr val="accent1"/>
              </a:solidFill>
            </a:endParaRPr>
          </a:p>
        </p:txBody>
      </p:sp>
      <p:cxnSp>
        <p:nvCxnSpPr>
          <p:cNvPr id="114" name="Google Shape;114;p22"/>
          <p:cNvCxnSpPr/>
          <p:nvPr/>
        </p:nvCxnSpPr>
        <p:spPr>
          <a:xfrm flipH="1">
            <a:off x="8004075" y="3818875"/>
            <a:ext cx="2129100" cy="829800"/>
          </a:xfrm>
          <a:prstGeom prst="straightConnector1">
            <a:avLst/>
          </a:prstGeom>
          <a:noFill/>
          <a:ln w="38100" cap="flat" cmpd="sng">
            <a:solidFill>
              <a:schemeClr val="accent1"/>
            </a:solidFill>
            <a:prstDash val="solid"/>
            <a:round/>
            <a:headEnd type="none" w="med" len="med"/>
            <a:tailEnd type="triangle" w="med" len="med"/>
          </a:ln>
        </p:spPr>
      </p:cxnSp>
      <p:cxnSp>
        <p:nvCxnSpPr>
          <p:cNvPr id="115" name="Google Shape;115;p22"/>
          <p:cNvCxnSpPr/>
          <p:nvPr/>
        </p:nvCxnSpPr>
        <p:spPr>
          <a:xfrm flipH="1">
            <a:off x="8100325" y="4538675"/>
            <a:ext cx="2066700" cy="262200"/>
          </a:xfrm>
          <a:prstGeom prst="straightConnector1">
            <a:avLst/>
          </a:prstGeom>
          <a:noFill/>
          <a:ln w="38100" cap="flat" cmpd="sng">
            <a:solidFill>
              <a:schemeClr val="accent1"/>
            </a:solidFill>
            <a:prstDash val="solid"/>
            <a:round/>
            <a:headEnd type="none" w="med" len="med"/>
            <a:tailEnd type="triangle" w="med" len="med"/>
          </a:ln>
        </p:spPr>
      </p:cxnSp>
      <p:cxnSp>
        <p:nvCxnSpPr>
          <p:cNvPr id="116" name="Google Shape;116;p22"/>
          <p:cNvCxnSpPr/>
          <p:nvPr/>
        </p:nvCxnSpPr>
        <p:spPr>
          <a:xfrm rot="10800000">
            <a:off x="7950225" y="4993175"/>
            <a:ext cx="2236800" cy="2553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a:off x="1524000" y="-296023"/>
            <a:ext cx="9144000" cy="1125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Notification and Profile</a:t>
            </a:r>
            <a:endParaRPr sz="3600"/>
          </a:p>
        </p:txBody>
      </p:sp>
      <p:sp>
        <p:nvSpPr>
          <p:cNvPr id="122" name="Google Shape;122;p23"/>
          <p:cNvSpPr txBox="1">
            <a:spLocks noGrp="1"/>
          </p:cNvSpPr>
          <p:nvPr>
            <p:ph type="subTitle" idx="1"/>
          </p:nvPr>
        </p:nvSpPr>
        <p:spPr>
          <a:xfrm>
            <a:off x="1524000" y="905550"/>
            <a:ext cx="9144000" cy="52185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Clr>
                <a:schemeClr val="lt1"/>
              </a:buClr>
              <a:buSzPts val="1800"/>
              <a:buFont typeface="Arial"/>
              <a:buChar char="➢"/>
            </a:pPr>
            <a:r>
              <a:rPr lang="en-US" sz="1800"/>
              <a:t>Automated emails sent when there are transactions requiring signature</a:t>
            </a:r>
            <a:endParaRPr sz="1800"/>
          </a:p>
          <a:p>
            <a:pPr marL="1371600" marR="0" lvl="1" indent="-342900" algn="l" rtl="0">
              <a:lnSpc>
                <a:spcPct val="90000"/>
              </a:lnSpc>
              <a:spcBef>
                <a:spcPts val="0"/>
              </a:spcBef>
              <a:spcAft>
                <a:spcPts val="0"/>
              </a:spcAft>
              <a:buSzPts val="1800"/>
              <a:buChar char="○"/>
            </a:pPr>
            <a:r>
              <a:rPr lang="en-US" sz="1800"/>
              <a:t>You may set how often to receive emails.  The default is “Daily”.</a:t>
            </a:r>
            <a:endParaRPr sz="1800"/>
          </a:p>
          <a:p>
            <a:pPr marL="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sp>
        <p:nvSpPr>
          <p:cNvPr id="123" name="Google Shape;123;p23"/>
          <p:cNvSpPr txBox="1"/>
          <p:nvPr/>
        </p:nvSpPr>
        <p:spPr>
          <a:xfrm>
            <a:off x="9607200" y="2019400"/>
            <a:ext cx="2349300" cy="36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Select the person symbol to modify your settings.</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US">
                <a:solidFill>
                  <a:schemeClr val="accent1"/>
                </a:solidFill>
              </a:rPr>
              <a:t>Select from Immediately, Daily or Weekly.  Make sure to “Save”.  Pending Tasks refers to the transactions signed off by your Reconcilers and awaiting your signature.</a:t>
            </a:r>
            <a:endParaRPr>
              <a:solidFill>
                <a:schemeClr val="accent1"/>
              </a:solidFill>
            </a:endParaRPr>
          </a:p>
        </p:txBody>
      </p:sp>
      <p:pic>
        <p:nvPicPr>
          <p:cNvPr id="124" name="Google Shape;124;p23"/>
          <p:cNvPicPr preferRelativeResize="0"/>
          <p:nvPr/>
        </p:nvPicPr>
        <p:blipFill>
          <a:blip r:embed="rId3">
            <a:alphaModFix/>
          </a:blip>
          <a:stretch>
            <a:fillRect/>
          </a:stretch>
        </p:blipFill>
        <p:spPr>
          <a:xfrm>
            <a:off x="1524000" y="1842700"/>
            <a:ext cx="7634300" cy="3982199"/>
          </a:xfrm>
          <a:prstGeom prst="rect">
            <a:avLst/>
          </a:prstGeom>
          <a:noFill/>
          <a:ln>
            <a:noFill/>
          </a:ln>
        </p:spPr>
      </p:pic>
      <p:cxnSp>
        <p:nvCxnSpPr>
          <p:cNvPr id="125" name="Google Shape;125;p23"/>
          <p:cNvCxnSpPr/>
          <p:nvPr/>
        </p:nvCxnSpPr>
        <p:spPr>
          <a:xfrm rot="10800000">
            <a:off x="8437275" y="2139600"/>
            <a:ext cx="930000" cy="239700"/>
          </a:xfrm>
          <a:prstGeom prst="straightConnector1">
            <a:avLst/>
          </a:prstGeom>
          <a:noFill/>
          <a:ln w="38100" cap="flat" cmpd="sng">
            <a:solidFill>
              <a:schemeClr val="accent1"/>
            </a:solidFill>
            <a:prstDash val="solid"/>
            <a:round/>
            <a:headEnd type="none" w="med" len="med"/>
            <a:tailEnd type="triangle" w="med" len="med"/>
          </a:ln>
        </p:spPr>
      </p:cxnSp>
      <p:cxnSp>
        <p:nvCxnSpPr>
          <p:cNvPr id="126" name="Google Shape;126;p23"/>
          <p:cNvCxnSpPr>
            <a:stCxn id="123" idx="1"/>
          </p:cNvCxnSpPr>
          <p:nvPr/>
        </p:nvCxnSpPr>
        <p:spPr>
          <a:xfrm flipH="1">
            <a:off x="4908600" y="3833800"/>
            <a:ext cx="4698600" cy="1404600"/>
          </a:xfrm>
          <a:prstGeom prst="straightConnector1">
            <a:avLst/>
          </a:prstGeom>
          <a:noFill/>
          <a:ln w="38100" cap="flat" cmpd="sng">
            <a:solidFill>
              <a:schemeClr val="accent1"/>
            </a:solidFill>
            <a:prstDash val="solid"/>
            <a:round/>
            <a:headEnd type="none" w="med" len="med"/>
            <a:tailEnd type="triangle" w="med" len="med"/>
          </a:ln>
        </p:spPr>
      </p:cxnSp>
      <p:cxnSp>
        <p:nvCxnSpPr>
          <p:cNvPr id="127" name="Google Shape;127;p23"/>
          <p:cNvCxnSpPr/>
          <p:nvPr/>
        </p:nvCxnSpPr>
        <p:spPr>
          <a:xfrm flipH="1">
            <a:off x="8837425" y="4848575"/>
            <a:ext cx="679800" cy="6198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ctrTitle"/>
          </p:nvPr>
        </p:nvSpPr>
        <p:spPr>
          <a:xfrm>
            <a:off x="1524000" y="-296023"/>
            <a:ext cx="9144000" cy="1125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Review and Sign Off</a:t>
            </a:r>
            <a:endParaRPr sz="3600"/>
          </a:p>
        </p:txBody>
      </p:sp>
      <p:sp>
        <p:nvSpPr>
          <p:cNvPr id="133" name="Google Shape;133;p24"/>
          <p:cNvSpPr txBox="1">
            <a:spLocks noGrp="1"/>
          </p:cNvSpPr>
          <p:nvPr>
            <p:ph type="subTitle" idx="1"/>
          </p:nvPr>
        </p:nvSpPr>
        <p:spPr>
          <a:xfrm>
            <a:off x="1479575" y="905550"/>
            <a:ext cx="9188400" cy="52185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Clr>
                <a:schemeClr val="lt1"/>
              </a:buClr>
              <a:buSzPts val="1800"/>
              <a:buFont typeface="Arial"/>
              <a:buChar char="➢"/>
            </a:pPr>
            <a:r>
              <a:rPr lang="en-US" sz="1800"/>
              <a:t>Works will send an automatic email when you have a transaction requiring your sign off.</a:t>
            </a:r>
            <a:endParaRPr sz="1800"/>
          </a:p>
          <a:p>
            <a:pPr marL="1371600" marR="0" lvl="1" indent="-342900" algn="l" rtl="0">
              <a:lnSpc>
                <a:spcPct val="90000"/>
              </a:lnSpc>
              <a:spcBef>
                <a:spcPts val="0"/>
              </a:spcBef>
              <a:spcAft>
                <a:spcPts val="0"/>
              </a:spcAft>
              <a:buClr>
                <a:schemeClr val="lt1"/>
              </a:buClr>
              <a:buSzPts val="1800"/>
              <a:buFont typeface="Arial"/>
              <a:buChar char="○"/>
            </a:pPr>
            <a:r>
              <a:rPr lang="en-US" sz="1800"/>
              <a:t>Log into Works-Your home page will show how many transactions that need to be signed off.</a:t>
            </a:r>
            <a:endParaRPr sz="1800"/>
          </a:p>
          <a:p>
            <a:pPr marL="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134" name="Google Shape;134;p24"/>
          <p:cNvPicPr preferRelativeResize="0"/>
          <p:nvPr/>
        </p:nvPicPr>
        <p:blipFill>
          <a:blip r:embed="rId3">
            <a:alphaModFix/>
          </a:blip>
          <a:stretch>
            <a:fillRect/>
          </a:stretch>
        </p:blipFill>
        <p:spPr>
          <a:xfrm>
            <a:off x="1524000" y="2279325"/>
            <a:ext cx="7838542" cy="3788900"/>
          </a:xfrm>
          <a:prstGeom prst="rect">
            <a:avLst/>
          </a:prstGeom>
          <a:noFill/>
          <a:ln>
            <a:noFill/>
          </a:ln>
        </p:spPr>
      </p:pic>
      <p:sp>
        <p:nvSpPr>
          <p:cNvPr id="135" name="Google Shape;135;p24"/>
          <p:cNvSpPr txBox="1"/>
          <p:nvPr/>
        </p:nvSpPr>
        <p:spPr>
          <a:xfrm>
            <a:off x="9617200" y="2809175"/>
            <a:ext cx="2229300" cy="22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accent1"/>
                </a:solidFill>
              </a:rPr>
              <a:t>Your home page displays a list of your “Action Items” these are transactions requiring your review and sign off.</a:t>
            </a:r>
            <a:endParaRPr>
              <a:solidFill>
                <a:schemeClr val="accent1"/>
              </a:solidFill>
            </a:endParaRPr>
          </a:p>
        </p:txBody>
      </p:sp>
      <p:cxnSp>
        <p:nvCxnSpPr>
          <p:cNvPr id="136" name="Google Shape;136;p24"/>
          <p:cNvCxnSpPr/>
          <p:nvPr/>
        </p:nvCxnSpPr>
        <p:spPr>
          <a:xfrm rot="10800000">
            <a:off x="5478125" y="3889125"/>
            <a:ext cx="930000" cy="239700"/>
          </a:xfrm>
          <a:prstGeom prst="straightConnector1">
            <a:avLst/>
          </a:prstGeom>
          <a:noFill/>
          <a:ln w="38100" cap="flat" cmpd="sng">
            <a:solidFill>
              <a:schemeClr val="accent1"/>
            </a:solidFill>
            <a:prstDash val="solid"/>
            <a:round/>
            <a:headEnd type="none" w="med" len="med"/>
            <a:tailEnd type="triangle" w="med" len="med"/>
          </a:ln>
        </p:spPr>
      </p:cxnSp>
      <p:cxnSp>
        <p:nvCxnSpPr>
          <p:cNvPr id="137" name="Google Shape;137;p24"/>
          <p:cNvCxnSpPr/>
          <p:nvPr/>
        </p:nvCxnSpPr>
        <p:spPr>
          <a:xfrm flipH="1">
            <a:off x="2329450" y="2899150"/>
            <a:ext cx="939600" cy="4098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subTitle" idx="1"/>
          </p:nvPr>
        </p:nvSpPr>
        <p:spPr>
          <a:xfrm>
            <a:off x="1479575" y="459875"/>
            <a:ext cx="9188400" cy="56643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SzPts val="1800"/>
              <a:buChar char="➢"/>
            </a:pPr>
            <a:r>
              <a:rPr lang="en-US" sz="1800"/>
              <a:t>To view the transactions and sign off, click on the blue hyperlinked status, “Pending” or “Flagged”.  </a:t>
            </a:r>
            <a:endParaRPr sz="1800"/>
          </a:p>
          <a:p>
            <a:pPr marL="1371600" marR="0" lvl="1" indent="-342900" algn="l" rtl="0">
              <a:lnSpc>
                <a:spcPct val="90000"/>
              </a:lnSpc>
              <a:spcBef>
                <a:spcPts val="0"/>
              </a:spcBef>
              <a:spcAft>
                <a:spcPts val="0"/>
              </a:spcAft>
              <a:buClr>
                <a:schemeClr val="lt1"/>
              </a:buClr>
              <a:buSzPts val="1800"/>
              <a:buFont typeface="Arial"/>
              <a:buChar char="○"/>
            </a:pPr>
            <a:r>
              <a:rPr lang="en-US" sz="1800"/>
              <a:t>Pending-new transactions to sign off.</a:t>
            </a:r>
            <a:endParaRPr sz="1800"/>
          </a:p>
          <a:p>
            <a:pPr marL="1371600" marR="0" lvl="1" indent="-342900" algn="l" rtl="0">
              <a:lnSpc>
                <a:spcPct val="90000"/>
              </a:lnSpc>
              <a:spcBef>
                <a:spcPts val="0"/>
              </a:spcBef>
              <a:spcAft>
                <a:spcPts val="0"/>
              </a:spcAft>
              <a:buClr>
                <a:schemeClr val="lt1"/>
              </a:buClr>
              <a:buSzPts val="1800"/>
              <a:buFont typeface="Arial"/>
              <a:buChar char="○"/>
            </a:pPr>
            <a:r>
              <a:rPr lang="en-US" sz="1800"/>
              <a:t>Flagged-transactions that were flagged for correction, now corrected.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143" name="Google Shape;143;p25"/>
          <p:cNvPicPr preferRelativeResize="0"/>
          <p:nvPr/>
        </p:nvPicPr>
        <p:blipFill>
          <a:blip r:embed="rId3">
            <a:alphaModFix/>
          </a:blip>
          <a:stretch>
            <a:fillRect/>
          </a:stretch>
        </p:blipFill>
        <p:spPr>
          <a:xfrm>
            <a:off x="1524000" y="1859450"/>
            <a:ext cx="9144000" cy="4208775"/>
          </a:xfrm>
          <a:prstGeom prst="rect">
            <a:avLst/>
          </a:prstGeom>
          <a:noFill/>
          <a:ln>
            <a:noFill/>
          </a:ln>
        </p:spPr>
      </p:pic>
      <p:cxnSp>
        <p:nvCxnSpPr>
          <p:cNvPr id="144" name="Google Shape;144;p25"/>
          <p:cNvCxnSpPr/>
          <p:nvPr/>
        </p:nvCxnSpPr>
        <p:spPr>
          <a:xfrm rot="10800000">
            <a:off x="6096000" y="3579200"/>
            <a:ext cx="930000" cy="239700"/>
          </a:xfrm>
          <a:prstGeom prst="straightConnector1">
            <a:avLst/>
          </a:prstGeom>
          <a:noFill/>
          <a:ln w="38100" cap="flat" cmpd="sng">
            <a:solidFill>
              <a:schemeClr val="accent1"/>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subTitle" idx="1"/>
          </p:nvPr>
        </p:nvSpPr>
        <p:spPr>
          <a:xfrm>
            <a:off x="1479575" y="459875"/>
            <a:ext cx="9188400" cy="5664300"/>
          </a:xfrm>
          <a:prstGeom prst="rect">
            <a:avLst/>
          </a:prstGeom>
        </p:spPr>
        <p:txBody>
          <a:bodyPr spcFirstLastPara="1" wrap="square" lIns="91425" tIns="45700" rIns="91425" bIns="45700" anchor="t" anchorCtr="0">
            <a:noAutofit/>
          </a:bodyPr>
          <a:lstStyle/>
          <a:p>
            <a:pPr marL="914400" marR="0" lvl="0" indent="-342900" algn="l" rtl="0">
              <a:lnSpc>
                <a:spcPct val="90000"/>
              </a:lnSpc>
              <a:spcBef>
                <a:spcPts val="1000"/>
              </a:spcBef>
              <a:spcAft>
                <a:spcPts val="0"/>
              </a:spcAft>
              <a:buSzPts val="1800"/>
              <a:buChar char="➢"/>
            </a:pPr>
            <a:r>
              <a:rPr lang="en-US" sz="1800"/>
              <a:t>After you click on the blue hyperlink, the transactions requiring your sign off will be listed.</a:t>
            </a:r>
            <a:endParaRPr sz="1800"/>
          </a:p>
          <a:p>
            <a:pPr marL="914400" marR="0" lvl="0" indent="-342900" algn="l" rtl="0">
              <a:lnSpc>
                <a:spcPct val="90000"/>
              </a:lnSpc>
              <a:spcBef>
                <a:spcPts val="0"/>
              </a:spcBef>
              <a:spcAft>
                <a:spcPts val="0"/>
              </a:spcAft>
              <a:buSzPts val="1800"/>
              <a:buChar char="➢"/>
            </a:pPr>
            <a:r>
              <a:rPr lang="en-US" sz="1800"/>
              <a:t>Review fund/account allocation, comments, receipts for accuracy, etc.  </a:t>
            </a:r>
            <a:endParaRPr sz="1800"/>
          </a:p>
          <a:p>
            <a:pPr marL="1371600" marR="0" lvl="0" indent="0" algn="l" rtl="0">
              <a:lnSpc>
                <a:spcPct val="90000"/>
              </a:lnSpc>
              <a:spcBef>
                <a:spcPts val="1000"/>
              </a:spcBef>
              <a:spcAft>
                <a:spcPts val="0"/>
              </a:spcAft>
              <a:buNone/>
            </a:pPr>
            <a:r>
              <a:rPr lang="en-US" sz="1800"/>
              <a:t>		</a:t>
            </a:r>
            <a:endParaRPr sz="1800"/>
          </a:p>
          <a:p>
            <a:pPr marL="0" marR="0" lvl="0" indent="0" algn="l" rtl="0">
              <a:lnSpc>
                <a:spcPct val="90000"/>
              </a:lnSpc>
              <a:spcBef>
                <a:spcPts val="1000"/>
              </a:spcBef>
              <a:spcAft>
                <a:spcPts val="0"/>
              </a:spcAft>
              <a:buNone/>
            </a:pPr>
            <a:endParaRPr sz="1400"/>
          </a:p>
          <a:p>
            <a:pPr marL="1828800" marR="0" lvl="0" indent="0" algn="l" rtl="0">
              <a:lnSpc>
                <a:spcPct val="90000"/>
              </a:lnSpc>
              <a:spcBef>
                <a:spcPts val="1000"/>
              </a:spcBef>
              <a:spcAft>
                <a:spcPts val="0"/>
              </a:spcAft>
              <a:buNone/>
            </a:pPr>
            <a:endParaRPr sz="1800"/>
          </a:p>
          <a:p>
            <a:pPr marL="914400" lvl="0" indent="0" algn="l" rtl="0">
              <a:spcBef>
                <a:spcPts val="1000"/>
              </a:spcBef>
              <a:spcAft>
                <a:spcPts val="0"/>
              </a:spcAft>
              <a:buNone/>
            </a:pPr>
            <a:endParaRPr sz="1400"/>
          </a:p>
          <a:p>
            <a:pPr marL="914400" lvl="0" indent="0" algn="l" rtl="0">
              <a:spcBef>
                <a:spcPts val="1000"/>
              </a:spcBef>
              <a:spcAft>
                <a:spcPts val="0"/>
              </a:spcAft>
              <a:buNone/>
            </a:pPr>
            <a:endParaRPr sz="1800"/>
          </a:p>
          <a:p>
            <a:pPr marL="0" lvl="0" indent="0" algn="l" rtl="0">
              <a:spcBef>
                <a:spcPts val="1000"/>
              </a:spcBef>
              <a:spcAft>
                <a:spcPts val="0"/>
              </a:spcAft>
              <a:buNone/>
            </a:pPr>
            <a:r>
              <a:rPr lang="en-US" sz="1800"/>
              <a:t>					</a:t>
            </a:r>
            <a:endParaRPr sz="1800"/>
          </a:p>
        </p:txBody>
      </p:sp>
      <p:pic>
        <p:nvPicPr>
          <p:cNvPr id="150" name="Google Shape;150;p26"/>
          <p:cNvPicPr preferRelativeResize="0"/>
          <p:nvPr/>
        </p:nvPicPr>
        <p:blipFill>
          <a:blip r:embed="rId3">
            <a:alphaModFix/>
          </a:blip>
          <a:stretch>
            <a:fillRect/>
          </a:stretch>
        </p:blipFill>
        <p:spPr>
          <a:xfrm>
            <a:off x="1709750" y="1669525"/>
            <a:ext cx="8772525" cy="4083575"/>
          </a:xfrm>
          <a:prstGeom prst="rect">
            <a:avLst/>
          </a:prstGeom>
          <a:noFill/>
          <a:ln>
            <a:noFill/>
          </a:ln>
        </p:spPr>
      </p:pic>
    </p:spTree>
  </p:cSld>
  <p:clrMapOvr>
    <a:masterClrMapping/>
  </p:clrMapOvr>
</p:sld>
</file>

<file path=ppt/theme/theme1.xml><?xml version="1.0" encoding="utf-8"?>
<a:theme xmlns:a="http://schemas.openxmlformats.org/drawingml/2006/main" name="UNCG Cover-Projection Slides">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Navy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Widescreen</PresentationFormat>
  <Paragraphs>212</Paragraphs>
  <Slides>31</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Georgia</vt:lpstr>
      <vt:lpstr>UNCG Cover-Projection Slides</vt:lpstr>
      <vt:lpstr>UNCG Navy Background</vt:lpstr>
      <vt:lpstr>PowerPoint Presentation</vt:lpstr>
      <vt:lpstr>Outline</vt:lpstr>
      <vt:lpstr>Approver Role and Responsibility</vt:lpstr>
      <vt:lpstr>Introduction to  Works</vt:lpstr>
      <vt:lpstr>Login</vt:lpstr>
      <vt:lpstr>Notification and Profile</vt:lpstr>
      <vt:lpstr>Review and Sign Off</vt:lpstr>
      <vt:lpstr>PowerPoint Presentation</vt:lpstr>
      <vt:lpstr>PowerPoint Presentation</vt:lpstr>
      <vt:lpstr>PowerPoint Presentation</vt:lpstr>
      <vt:lpstr>PowerPoint Presentation</vt:lpstr>
      <vt:lpstr>Detailed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Features:  Transaction View and Customization</vt:lpstr>
      <vt:lpstr>PowerPoint Presentation</vt:lpstr>
      <vt:lpstr>PowerPoint Presentation</vt:lpstr>
      <vt:lpstr>PowerPoint Presentation</vt:lpstr>
      <vt:lpstr>PowerPoint Presentation</vt:lpstr>
      <vt:lpstr>PowerPoint Presentation</vt:lpstr>
      <vt:lpstr>PowerPoint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Nall</dc:creator>
  <cp:lastModifiedBy>Valerie Nall</cp:lastModifiedBy>
  <cp:revision>1</cp:revision>
  <dcterms:modified xsi:type="dcterms:W3CDTF">2020-10-14T20:23:50Z</dcterms:modified>
</cp:coreProperties>
</file>