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bb3b3d9fa_2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bb3b3d9fa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bb3b3d9fa_2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bb3b3d9fa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bb3b3d9fa_2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bb3b3d9fa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bb3b3d9fa_2_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bb3b3d9fa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bb3b3d9fa_2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bb3b3d9fa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bb3b3d9fa_2_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bb3b3d9fa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bb3b3d9fa_2_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bb3b3d9fa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bb3b3d9fa_4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bb3b3d9f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bb61a2c2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bb61a2c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bb61a2c25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bb61a2c2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bb61a2c25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bb61a2c2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bb61a2c25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bb61a2c2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bb61a2c25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bb61a2c2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bb61a2c25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bb61a2c2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bb61a2c25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bb61a2c2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bb61a2c25_0_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bb61a2c2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bb65b169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bb65b16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bb65b169c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bb65b169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bb65b169c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bb65b169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bb65b169c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bb65b169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bb3b3d9fa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bb3b3d9f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bb65b169c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bb65b169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bb65b169c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bb65b169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bb65b169c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bb65b169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bb65b169c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bb65b169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bb65b169c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bb65b169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bb65b169c_0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bb65b169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bb65b169c_0_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5bb65b169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bb65b169c_0_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bb65b169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bb65b169c_0_1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bb65b169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bb65b169c_0_1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bb65b169c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bb3b3d9fa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bb3b3d9f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bb65b169c_0_1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bb65b169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bbc59b6a5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5bbc59b6a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bb3b3d9fa_2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bb3b3d9f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bb3b3d9fa_2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bb3b3d9fa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b3b3d9fa_2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bb3b3d9fa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bb3b3d9fa_2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bb3b3d9fa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bb3b3d9fa_2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bb3b3d9fa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Projection Navy">
  <p:cSld name="Cover-Projection Navy">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2343150" y="2119312"/>
            <a:ext cx="7505700" cy="2619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Google Shape;5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64" name="Google Shape;6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Google Shape;8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Google Shape;8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Navy Cover-Title with Logo ">
  <p:cSld name="Navy Cover-Title with Logo ">
    <p:spTree>
      <p:nvGrpSpPr>
        <p:cNvPr id="1" name="Shape 8"/>
        <p:cNvGrpSpPr/>
        <p:nvPr/>
      </p:nvGrpSpPr>
      <p:grpSpPr>
        <a:xfrm>
          <a:off x="0" y="0"/>
          <a:ext cx="0" cy="0"/>
          <a:chOff x="0" y="0"/>
          <a:chExt cx="0" cy="0"/>
        </a:xfrm>
      </p:grpSpPr>
      <p:sp>
        <p:nvSpPr>
          <p:cNvPr id="9" name="Google Shape;9;p3"/>
          <p:cNvSpPr txBox="1">
            <a:spLocks noGrp="1"/>
          </p:cNvSpPr>
          <p:nvPr>
            <p:ph type="subTitle" idx="1"/>
          </p:nvPr>
        </p:nvSpPr>
        <p:spPr>
          <a:xfrm>
            <a:off x="1524000" y="4484905"/>
            <a:ext cx="9144000" cy="107506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0" name="Google Shape;10;p3"/>
          <p:cNvPicPr preferRelativeResize="0"/>
          <p:nvPr/>
        </p:nvPicPr>
        <p:blipFill rotWithShape="1">
          <a:blip r:embed="rId2">
            <a:alphaModFix/>
          </a:blip>
          <a:srcRect/>
          <a:stretch/>
        </p:blipFill>
        <p:spPr>
          <a:xfrm>
            <a:off x="3281362" y="1153740"/>
            <a:ext cx="5629275" cy="1964531"/>
          </a:xfrm>
          <a:prstGeom prst="rect">
            <a:avLst/>
          </a:prstGeom>
          <a:noFill/>
          <a:ln>
            <a:noFill/>
          </a:ln>
        </p:spPr>
      </p:pic>
      <p:sp>
        <p:nvSpPr>
          <p:cNvPr id="11" name="Google Shape;11;p3"/>
          <p:cNvSpPr txBox="1">
            <a:spLocks noGrp="1"/>
          </p:cNvSpPr>
          <p:nvPr>
            <p:ph type="body" idx="2"/>
          </p:nvPr>
        </p:nvSpPr>
        <p:spPr>
          <a:xfrm>
            <a:off x="1524000" y="3031066"/>
            <a:ext cx="9143999" cy="1337733"/>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accent1"/>
              </a:buClr>
              <a:buSzPts val="4400"/>
              <a:buFont typeface="Arial"/>
              <a:buNone/>
              <a:defRPr sz="4400" b="0" i="0" u="none" strike="noStrike" cap="none">
                <a:solidFill>
                  <a:schemeClr val="accent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Projection White">
  <p:cSld name="Cover-Projection White">
    <p:bg>
      <p:bgPr>
        <a:solidFill>
          <a:schemeClr val="lt1"/>
        </a:solidFill>
        <a:effectLst/>
      </p:bgPr>
    </p:bg>
    <p:spTree>
      <p:nvGrpSpPr>
        <p:cNvPr id="1" name="Shape 12"/>
        <p:cNvGrpSpPr/>
        <p:nvPr/>
      </p:nvGrpSpPr>
      <p:grpSpPr>
        <a:xfrm>
          <a:off x="0" y="0"/>
          <a:ext cx="0" cy="0"/>
          <a:chOff x="0" y="0"/>
          <a:chExt cx="0" cy="0"/>
        </a:xfrm>
      </p:grpSpPr>
      <p:pic>
        <p:nvPicPr>
          <p:cNvPr id="13" name="Google Shape;13;p4"/>
          <p:cNvPicPr preferRelativeResize="0"/>
          <p:nvPr/>
        </p:nvPicPr>
        <p:blipFill rotWithShape="1">
          <a:blip r:embed="rId2">
            <a:alphaModFix/>
          </a:blip>
          <a:srcRect/>
          <a:stretch/>
        </p:blipFill>
        <p:spPr>
          <a:xfrm>
            <a:off x="2376487" y="2195512"/>
            <a:ext cx="7439025" cy="24669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 Cover-Title with Logo">
  <p:cSld name="White Cover-Title with Logo">
    <p:bg>
      <p:bgPr>
        <a:solidFill>
          <a:schemeClr val="lt1"/>
        </a:solidFill>
        <a:effectLst/>
      </p:bgPr>
    </p:bg>
    <p:spTree>
      <p:nvGrpSpPr>
        <p:cNvPr id="1" name="Shape 14"/>
        <p:cNvGrpSpPr/>
        <p:nvPr/>
      </p:nvGrpSpPr>
      <p:grpSpPr>
        <a:xfrm>
          <a:off x="0" y="0"/>
          <a:ext cx="0" cy="0"/>
          <a:chOff x="0" y="0"/>
          <a:chExt cx="0" cy="0"/>
        </a:xfrm>
      </p:grpSpPr>
      <p:sp>
        <p:nvSpPr>
          <p:cNvPr id="15" name="Google Shape;15;p5"/>
          <p:cNvSpPr txBox="1">
            <a:spLocks noGrp="1"/>
          </p:cNvSpPr>
          <p:nvPr>
            <p:ph type="subTitle" idx="1"/>
          </p:nvPr>
        </p:nvSpPr>
        <p:spPr>
          <a:xfrm>
            <a:off x="1524000" y="4484905"/>
            <a:ext cx="9144000" cy="107506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6" name="Google Shape;16;p5"/>
          <p:cNvPicPr preferRelativeResize="0"/>
          <p:nvPr/>
        </p:nvPicPr>
        <p:blipFill rotWithShape="1">
          <a:blip r:embed="rId2">
            <a:alphaModFix/>
          </a:blip>
          <a:srcRect/>
          <a:stretch/>
        </p:blipFill>
        <p:spPr>
          <a:xfrm>
            <a:off x="3314918" y="1201978"/>
            <a:ext cx="5629275" cy="1866815"/>
          </a:xfrm>
          <a:prstGeom prst="rect">
            <a:avLst/>
          </a:prstGeom>
          <a:noFill/>
          <a:ln>
            <a:noFill/>
          </a:ln>
        </p:spPr>
      </p:pic>
      <p:sp>
        <p:nvSpPr>
          <p:cNvPr id="17" name="Google Shape;17;p5"/>
          <p:cNvSpPr txBox="1">
            <a:spLocks noGrp="1"/>
          </p:cNvSpPr>
          <p:nvPr>
            <p:ph type="body" idx="2"/>
          </p:nvPr>
        </p:nvSpPr>
        <p:spPr>
          <a:xfrm>
            <a:off x="1524000" y="3141133"/>
            <a:ext cx="9144000" cy="1227139"/>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dk2"/>
              </a:buClr>
              <a:buSzPts val="4400"/>
              <a:buFont typeface="Arial"/>
              <a:buNone/>
              <a:defRPr sz="4400" b="0" i="0" u="none" strike="noStrike" cap="none">
                <a:solidFill>
                  <a:schemeClr val="dk2"/>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Subtitle">
  <p:cSld name="Title-Subtitle">
    <p:spTree>
      <p:nvGrpSpPr>
        <p:cNvPr id="1" name="Shape 24"/>
        <p:cNvGrpSpPr/>
        <p:nvPr/>
      </p:nvGrpSpPr>
      <p:grpSpPr>
        <a:xfrm>
          <a:off x="0" y="0"/>
          <a:ext cx="0" cy="0"/>
          <a:chOff x="0" y="0"/>
          <a:chExt cx="0" cy="0"/>
        </a:xfrm>
      </p:grpSpPr>
      <p:sp>
        <p:nvSpPr>
          <p:cNvPr id="25" name="Google Shape;2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37" name="Google Shape;3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8" name="Google Shape;48;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0" name="Google Shape;50;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6"/>
          <p:cNvPicPr preferRelativeResize="0"/>
          <p:nvPr/>
        </p:nvPicPr>
        <p:blipFill rotWithShape="1">
          <a:blip r:embed="rId13">
            <a:alphaModFix/>
          </a:blip>
          <a:srcRect/>
          <a:stretch/>
        </p:blipFill>
        <p:spPr>
          <a:xfrm>
            <a:off x="147145" y="6237485"/>
            <a:ext cx="1492469" cy="5026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mailto:mflogan@uncg.edu"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mailto:pcard@uncg.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urchasing.uncg.edu/pcard/"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subTitle" idx="1"/>
          </p:nvPr>
        </p:nvSpPr>
        <p:spPr>
          <a:xfrm>
            <a:off x="1524000" y="4838600"/>
            <a:ext cx="9144000" cy="1109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a:t>Reconciler- AKA  Coordinator, Proxy Reconciler, or Backup Reconciler</a:t>
            </a:r>
            <a:endParaRPr sz="2400" b="0" i="0" u="none" strike="noStrike" cap="none">
              <a:solidFill>
                <a:schemeClr val="lt1"/>
              </a:solidFill>
              <a:latin typeface="Arial"/>
              <a:ea typeface="Arial"/>
              <a:cs typeface="Arial"/>
              <a:sym typeface="Arial"/>
            </a:endParaRPr>
          </a:p>
        </p:txBody>
      </p:sp>
      <p:sp>
        <p:nvSpPr>
          <p:cNvPr id="87" name="Google Shape;87;p18"/>
          <p:cNvSpPr txBox="1">
            <a:spLocks noGrp="1"/>
          </p:cNvSpPr>
          <p:nvPr>
            <p:ph type="body" idx="2"/>
          </p:nvPr>
        </p:nvSpPr>
        <p:spPr>
          <a:xfrm>
            <a:off x="1524000" y="2851750"/>
            <a:ext cx="9144000" cy="15969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accent1"/>
              </a:buClr>
              <a:buSzPts val="4400"/>
              <a:buFont typeface="Arial"/>
              <a:buNone/>
            </a:pPr>
            <a:r>
              <a:rPr lang="en-US"/>
              <a:t>Procurement Services</a:t>
            </a:r>
            <a:endParaRPr/>
          </a:p>
          <a:p>
            <a:pPr marL="0" marR="0" lvl="0" indent="0" algn="ctr" rtl="0">
              <a:lnSpc>
                <a:spcPct val="90000"/>
              </a:lnSpc>
              <a:spcBef>
                <a:spcPts val="0"/>
              </a:spcBef>
              <a:spcAft>
                <a:spcPts val="0"/>
              </a:spcAft>
              <a:buClr>
                <a:schemeClr val="accent1"/>
              </a:buClr>
              <a:buSzPts val="4400"/>
              <a:buFont typeface="Arial"/>
              <a:buNone/>
            </a:pPr>
            <a:r>
              <a:rPr lang="en-US"/>
              <a:t>Works Training for the Reconciler</a:t>
            </a:r>
            <a:endParaRPr sz="4400" b="0" i="0" u="none" strike="noStrike" cap="none">
              <a:solidFill>
                <a:schemeClr val="accen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subTitle" idx="1"/>
          </p:nvPr>
        </p:nvSpPr>
        <p:spPr>
          <a:xfrm>
            <a:off x="1524000" y="499850"/>
            <a:ext cx="9144000" cy="53814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Billing Cycle</a:t>
            </a:r>
            <a:endParaRPr/>
          </a:p>
          <a:p>
            <a:pPr marL="914400" marR="0" lvl="1" indent="-355600" algn="l" rtl="0">
              <a:lnSpc>
                <a:spcPct val="90000"/>
              </a:lnSpc>
              <a:spcBef>
                <a:spcPts val="0"/>
              </a:spcBef>
              <a:spcAft>
                <a:spcPts val="0"/>
              </a:spcAft>
              <a:buClr>
                <a:schemeClr val="lt1"/>
              </a:buClr>
              <a:buSzPts val="2000"/>
              <a:buFont typeface="Arial"/>
              <a:buChar char="○"/>
            </a:pPr>
            <a:r>
              <a:rPr lang="en-US"/>
              <a:t>The monthly cycle includes transactions completed with the </a:t>
            </a:r>
            <a:r>
              <a:rPr lang="en-US" b="1"/>
              <a:t>POST DATES (not the Transaction Dates)</a:t>
            </a:r>
            <a:r>
              <a:rPr lang="en-US"/>
              <a:t> from the 26th-25th of the month.</a:t>
            </a:r>
            <a:endParaRPr/>
          </a:p>
          <a:p>
            <a:pPr marL="457200" lvl="0" indent="0" algn="l" rtl="0">
              <a:spcBef>
                <a:spcPts val="0"/>
              </a:spcBef>
              <a:spcAft>
                <a:spcPts val="0"/>
              </a:spcAft>
              <a:buNone/>
            </a:pPr>
            <a:endParaRPr sz="1400"/>
          </a:p>
          <a:p>
            <a:pPr marL="457200" lvl="0" indent="-381000" algn="l" rtl="0">
              <a:spcBef>
                <a:spcPts val="1000"/>
              </a:spcBef>
              <a:spcAft>
                <a:spcPts val="0"/>
              </a:spcAft>
              <a:buSzPts val="2400"/>
              <a:buChar char="➢"/>
            </a:pPr>
            <a:r>
              <a:rPr lang="en-US"/>
              <a:t>Reconciliation Cycle</a:t>
            </a:r>
            <a:endParaRPr/>
          </a:p>
          <a:p>
            <a:pPr marL="914400" marR="0" lvl="1" indent="-355600" algn="l" rtl="0">
              <a:lnSpc>
                <a:spcPct val="90000"/>
              </a:lnSpc>
              <a:spcBef>
                <a:spcPts val="0"/>
              </a:spcBef>
              <a:spcAft>
                <a:spcPts val="0"/>
              </a:spcAft>
              <a:buClr>
                <a:schemeClr val="lt1"/>
              </a:buClr>
              <a:buSzPts val="2000"/>
              <a:buFont typeface="Arial"/>
              <a:buChar char="○"/>
            </a:pPr>
            <a:r>
              <a:rPr lang="en-US"/>
              <a:t>All transactions in the cycle showing a </a:t>
            </a:r>
            <a:r>
              <a:rPr lang="en-US" b="1"/>
              <a:t>POST DATE</a:t>
            </a:r>
            <a:r>
              <a:rPr lang="en-US"/>
              <a:t> of the 26th through the 25th should be reviewed and signed off by the Approver by the 5th of the month for reconciliation. </a:t>
            </a:r>
            <a:endParaRPr/>
          </a:p>
          <a:p>
            <a:pPr marL="914400" marR="0" lvl="1" indent="-355600" algn="l" rtl="0">
              <a:lnSpc>
                <a:spcPct val="90000"/>
              </a:lnSpc>
              <a:spcBef>
                <a:spcPts val="0"/>
              </a:spcBef>
              <a:spcAft>
                <a:spcPts val="0"/>
              </a:spcAft>
              <a:buClr>
                <a:schemeClr val="lt1"/>
              </a:buClr>
              <a:buSzPts val="2000"/>
              <a:buFont typeface="Arial"/>
              <a:buChar char="○"/>
            </a:pPr>
            <a:r>
              <a:rPr lang="en-US"/>
              <a:t>The reconciliation date is the 5th of the month unless it falls on a weekend or holiday.</a:t>
            </a:r>
            <a:endParaRPr/>
          </a:p>
          <a:p>
            <a:pPr marL="914400" lvl="0" indent="0" algn="l" rtl="0">
              <a:spcBef>
                <a:spcPts val="1000"/>
              </a:spcBef>
              <a:spcAft>
                <a:spcPts val="0"/>
              </a:spcAft>
              <a:buNone/>
            </a:pPr>
            <a:endParaRPr sz="1400"/>
          </a:p>
          <a:p>
            <a:pPr marL="0" lvl="0" indent="0" algn="ctr" rtl="0">
              <a:spcBef>
                <a:spcPts val="1000"/>
              </a:spcBef>
              <a:spcAft>
                <a:spcPts val="0"/>
              </a:spcAft>
              <a:buNone/>
            </a:pPr>
            <a:r>
              <a:rPr lang="en-US" b="1" i="1">
                <a:solidFill>
                  <a:schemeClr val="accent1"/>
                </a:solidFill>
              </a:rPr>
              <a:t>WEEKENDS AND HOLIDAYS WILL AFFECT THESE DATES</a:t>
            </a:r>
            <a:endParaRPr b="1" i="1">
              <a:solidFill>
                <a:schemeClr val="accent1"/>
              </a:solidFill>
            </a:endParaRPr>
          </a:p>
        </p:txBody>
      </p:sp>
      <p:pic>
        <p:nvPicPr>
          <p:cNvPr id="144" name="Google Shape;144;p27"/>
          <p:cNvPicPr preferRelativeResize="0"/>
          <p:nvPr/>
        </p:nvPicPr>
        <p:blipFill>
          <a:blip r:embed="rId3">
            <a:alphaModFix/>
          </a:blip>
          <a:stretch>
            <a:fillRect/>
          </a:stretch>
        </p:blipFill>
        <p:spPr>
          <a:xfrm>
            <a:off x="4834100" y="4488700"/>
            <a:ext cx="2214999" cy="1819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ctrTitle"/>
          </p:nvPr>
        </p:nvSpPr>
        <p:spPr>
          <a:xfrm>
            <a:off x="1524000" y="177545"/>
            <a:ext cx="9144000" cy="1340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a:t>Encumbrances to your UNC Greensboro Funds</a:t>
            </a:r>
            <a:endParaRPr sz="3600"/>
          </a:p>
        </p:txBody>
      </p:sp>
      <p:sp>
        <p:nvSpPr>
          <p:cNvPr id="150" name="Google Shape;150;p28"/>
          <p:cNvSpPr txBox="1">
            <a:spLocks noGrp="1"/>
          </p:cNvSpPr>
          <p:nvPr>
            <p:ph type="subTitle" idx="1"/>
          </p:nvPr>
        </p:nvSpPr>
        <p:spPr>
          <a:xfrm>
            <a:off x="1524000" y="1598565"/>
            <a:ext cx="9144000" cy="36591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Departmental Funds may be encumbered within 24 hours AND the PCard Administrator has batched the transactions (Batches are uploaded via internal FUPLOAD that is processed approximately 2-3 times per week.)</a:t>
            </a:r>
            <a:endParaRPr/>
          </a:p>
          <a:p>
            <a:pPr marL="457200" lvl="0" indent="0" algn="l" rtl="0">
              <a:spcBef>
                <a:spcPts val="1000"/>
              </a:spcBef>
              <a:spcAft>
                <a:spcPts val="0"/>
              </a:spcAft>
              <a:buNone/>
            </a:pPr>
            <a:endParaRPr/>
          </a:p>
          <a:p>
            <a:pPr marL="457200" lvl="0" indent="-381000" algn="l" rtl="0">
              <a:spcBef>
                <a:spcPts val="1000"/>
              </a:spcBef>
              <a:spcAft>
                <a:spcPts val="0"/>
              </a:spcAft>
              <a:buSzPts val="2400"/>
              <a:buChar char="●"/>
            </a:pPr>
            <a:r>
              <a:rPr lang="en-US"/>
              <a:t>Funds will be able to be seen in Banner.</a:t>
            </a:r>
            <a:endParaRPr/>
          </a:p>
          <a:p>
            <a:pPr marL="457200" lvl="0" indent="0" algn="l" rtl="0">
              <a:spcBef>
                <a:spcPts val="1000"/>
              </a:spcBef>
              <a:spcAft>
                <a:spcPts val="0"/>
              </a:spcAft>
              <a:buNone/>
            </a:pPr>
            <a:endParaRPr/>
          </a:p>
          <a:p>
            <a:pPr marL="457200" lvl="0" indent="-381000" algn="l" rtl="0">
              <a:spcBef>
                <a:spcPts val="1000"/>
              </a:spcBef>
              <a:spcAft>
                <a:spcPts val="0"/>
              </a:spcAft>
              <a:buSzPts val="2400"/>
              <a:buChar char="●"/>
            </a:pPr>
            <a:r>
              <a:rPr lang="en-US"/>
              <a:t>Total monthly charges may be viewed on your EPrint reports.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ctrTitle"/>
          </p:nvPr>
        </p:nvSpPr>
        <p:spPr>
          <a:xfrm>
            <a:off x="1524000" y="235725"/>
            <a:ext cx="9144000" cy="909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Failure to Reconcile</a:t>
            </a:r>
            <a:endParaRPr/>
          </a:p>
        </p:txBody>
      </p:sp>
      <p:sp>
        <p:nvSpPr>
          <p:cNvPr id="156" name="Google Shape;156;p29"/>
          <p:cNvSpPr txBox="1">
            <a:spLocks noGrp="1"/>
          </p:cNvSpPr>
          <p:nvPr>
            <p:ph type="subTitle" idx="1"/>
          </p:nvPr>
        </p:nvSpPr>
        <p:spPr>
          <a:xfrm>
            <a:off x="2834500" y="1365375"/>
            <a:ext cx="7833600" cy="38538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Unreconciled Transactions</a:t>
            </a:r>
            <a:endParaRPr/>
          </a:p>
          <a:p>
            <a:pPr marL="914400" lvl="0" indent="-381000" algn="l" rtl="0">
              <a:spcBef>
                <a:spcPts val="0"/>
              </a:spcBef>
              <a:spcAft>
                <a:spcPts val="0"/>
              </a:spcAft>
              <a:buSzPts val="2400"/>
              <a:buChar char="➢"/>
            </a:pPr>
            <a:r>
              <a:rPr lang="en-US"/>
              <a:t>Departments that fail to reconcile their transactions by the 5th, will have their transactions charged to the Default Banner Fund and the approval signature will be forced.</a:t>
            </a:r>
            <a:endParaRPr/>
          </a:p>
          <a:p>
            <a:pPr marL="914400" lvl="0" indent="-381000" algn="l" rtl="0">
              <a:spcBef>
                <a:spcPts val="1000"/>
              </a:spcBef>
              <a:spcAft>
                <a:spcPts val="0"/>
              </a:spcAft>
              <a:buSzPts val="2400"/>
              <a:buChar char="➢"/>
            </a:pPr>
            <a:r>
              <a:rPr lang="en-US"/>
              <a:t>The card holder of the unreconciled transaction may be suspended until written notification is received explaining the situation.</a:t>
            </a:r>
            <a:endParaRPr/>
          </a:p>
          <a:p>
            <a:pPr marL="914400" lvl="0" indent="0" algn="l" rtl="0">
              <a:spcBef>
                <a:spcPts val="1000"/>
              </a:spcBef>
              <a:spcAft>
                <a:spcPts val="0"/>
              </a:spcAft>
              <a:buNone/>
            </a:pPr>
            <a:endParaRPr sz="1400"/>
          </a:p>
          <a:p>
            <a:pPr marL="0" lvl="0" indent="0" algn="ctr" rtl="0">
              <a:spcBef>
                <a:spcPts val="1000"/>
              </a:spcBef>
              <a:spcAft>
                <a:spcPts val="0"/>
              </a:spcAft>
              <a:buNone/>
            </a:pPr>
            <a:r>
              <a:rPr lang="en-US"/>
              <a:t>First Offense-WARNING</a:t>
            </a:r>
            <a:endParaRPr/>
          </a:p>
          <a:p>
            <a:pPr marL="0" lvl="0" indent="0" algn="ctr" rtl="0">
              <a:spcBef>
                <a:spcPts val="1000"/>
              </a:spcBef>
              <a:spcAft>
                <a:spcPts val="0"/>
              </a:spcAft>
              <a:buNone/>
            </a:pPr>
            <a:r>
              <a:rPr lang="en-US"/>
              <a:t>Second Offense-Card is FROZEN</a:t>
            </a:r>
            <a:endParaRPr/>
          </a:p>
          <a:p>
            <a:pPr marL="0" lvl="0" indent="0" algn="ctr" rtl="0">
              <a:spcBef>
                <a:spcPts val="1000"/>
              </a:spcBef>
              <a:spcAft>
                <a:spcPts val="0"/>
              </a:spcAft>
              <a:buNone/>
            </a:pPr>
            <a:r>
              <a:rPr lang="en-US"/>
              <a:t>Third Offense-Card is REVOKED</a:t>
            </a:r>
            <a:endParaRPr/>
          </a:p>
          <a:p>
            <a:pPr marL="0" lvl="0" indent="0" algn="ctr" rtl="0">
              <a:spcBef>
                <a:spcPts val="1000"/>
              </a:spcBef>
              <a:spcAft>
                <a:spcPts val="0"/>
              </a:spcAft>
              <a:buNone/>
            </a:pPr>
            <a:endParaRPr/>
          </a:p>
        </p:txBody>
      </p:sp>
      <p:pic>
        <p:nvPicPr>
          <p:cNvPr id="157" name="Google Shape;157;p29"/>
          <p:cNvPicPr preferRelativeResize="0"/>
          <p:nvPr/>
        </p:nvPicPr>
        <p:blipFill>
          <a:blip r:embed="rId3">
            <a:alphaModFix/>
          </a:blip>
          <a:stretch>
            <a:fillRect/>
          </a:stretch>
        </p:blipFill>
        <p:spPr>
          <a:xfrm>
            <a:off x="269175" y="2084550"/>
            <a:ext cx="2436634" cy="2179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subTitle" idx="1"/>
          </p:nvPr>
        </p:nvSpPr>
        <p:spPr>
          <a:xfrm>
            <a:off x="1524000" y="562672"/>
            <a:ext cx="9144000" cy="469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Reconciliation Tips</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Service vs. Product…</a:t>
            </a:r>
            <a:endParaRPr/>
          </a:p>
          <a:p>
            <a:pPr marL="914400" lvl="1" indent="-355600" algn="l" rtl="0">
              <a:spcBef>
                <a:spcPts val="0"/>
              </a:spcBef>
              <a:spcAft>
                <a:spcPts val="0"/>
              </a:spcAft>
              <a:buSzPts val="2000"/>
              <a:buChar char="○"/>
            </a:pPr>
            <a:r>
              <a:rPr lang="en-US"/>
              <a:t>If you are paying for a service with the PCard, please verify the vendor is incorporated or LLC.  If the vendor is not incorporated or LLC, they could be an Independent Contractor.  Contact Procurement Services.</a:t>
            </a:r>
            <a:endParaRPr/>
          </a:p>
          <a:p>
            <a:pPr marL="914400" lvl="0" indent="0" algn="l" rtl="0">
              <a:spcBef>
                <a:spcPts val="1000"/>
              </a:spcBef>
              <a:spcAft>
                <a:spcPts val="0"/>
              </a:spcAft>
              <a:buNone/>
            </a:pPr>
            <a:endParaRPr/>
          </a:p>
          <a:p>
            <a:pPr marL="457200" lvl="0" indent="-381000" algn="l" rtl="0">
              <a:spcBef>
                <a:spcPts val="1000"/>
              </a:spcBef>
              <a:spcAft>
                <a:spcPts val="0"/>
              </a:spcAft>
              <a:buSzPts val="2400"/>
              <a:buChar char="➢"/>
            </a:pPr>
            <a:r>
              <a:rPr lang="en-US"/>
              <a:t>Receipt Requirements</a:t>
            </a:r>
            <a:endParaRPr/>
          </a:p>
          <a:p>
            <a:pPr marL="914400" lvl="1" indent="-355600" algn="l" rtl="0">
              <a:spcBef>
                <a:spcPts val="0"/>
              </a:spcBef>
              <a:spcAft>
                <a:spcPts val="0"/>
              </a:spcAft>
              <a:buSzPts val="2000"/>
              <a:buChar char="○"/>
            </a:pPr>
            <a:r>
              <a:rPr lang="en-US" b="1"/>
              <a:t>Each</a:t>
            </a:r>
            <a:r>
              <a:rPr lang="en-US"/>
              <a:t> transaction requires an</a:t>
            </a:r>
            <a:r>
              <a:rPr lang="en-US" b="1"/>
              <a:t> itemized</a:t>
            </a:r>
            <a:r>
              <a:rPr lang="en-US"/>
              <a:t> </a:t>
            </a:r>
            <a:r>
              <a:rPr lang="en-US" b="1"/>
              <a:t>receipt</a:t>
            </a:r>
            <a:r>
              <a:rPr lang="en-US"/>
              <a:t> that includes a total.</a:t>
            </a:r>
            <a:endParaRPr/>
          </a:p>
          <a:p>
            <a:pPr marL="914400" lvl="1" indent="-355600" algn="l" rtl="0">
              <a:spcBef>
                <a:spcPts val="0"/>
              </a:spcBef>
              <a:spcAft>
                <a:spcPts val="0"/>
              </a:spcAft>
              <a:buSzPts val="2000"/>
              <a:buChar char="○"/>
            </a:pPr>
            <a:r>
              <a:rPr lang="en-US"/>
              <a:t>Credits should also have a receipt.  If they do not, attach the receipt that shows the original charge and include an explanation.</a:t>
            </a:r>
            <a:endParaRPr/>
          </a:p>
          <a:p>
            <a:pPr marL="914400" lvl="1" indent="-355600" algn="l" rtl="0">
              <a:spcBef>
                <a:spcPts val="0"/>
              </a:spcBef>
              <a:spcAft>
                <a:spcPts val="0"/>
              </a:spcAft>
              <a:buSzPts val="2000"/>
              <a:buChar char="○"/>
            </a:pPr>
            <a:r>
              <a:rPr lang="en-US" b="1"/>
              <a:t>All receipts</a:t>
            </a:r>
            <a:r>
              <a:rPr lang="en-US"/>
              <a:t> should be from the </a:t>
            </a:r>
            <a:r>
              <a:rPr lang="en-US" b="1"/>
              <a:t>actual vendor</a:t>
            </a:r>
            <a:r>
              <a:rPr lang="en-US"/>
              <a:t>.</a:t>
            </a:r>
            <a:endParaRPr/>
          </a:p>
          <a:p>
            <a:pPr marL="914400" lvl="1" indent="-355600" algn="l" rtl="0">
              <a:spcBef>
                <a:spcPts val="0"/>
              </a:spcBef>
              <a:spcAft>
                <a:spcPts val="0"/>
              </a:spcAft>
              <a:buSzPts val="2000"/>
              <a:buChar char="○"/>
            </a:pPr>
            <a:r>
              <a:rPr lang="en-US"/>
              <a:t>International Transaction fees </a:t>
            </a:r>
            <a:r>
              <a:rPr lang="en-US" b="1"/>
              <a:t>ONLY</a:t>
            </a:r>
            <a:r>
              <a:rPr lang="en-US"/>
              <a:t> do not have to have a receipt.</a:t>
            </a:r>
            <a:endParaRPr/>
          </a:p>
          <a:p>
            <a:pPr marL="45720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subTitle" idx="1"/>
          </p:nvPr>
        </p:nvSpPr>
        <p:spPr>
          <a:xfrm>
            <a:off x="969725" y="806825"/>
            <a:ext cx="5973300" cy="4755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Declined Transactions</a:t>
            </a:r>
            <a:endParaRPr/>
          </a:p>
          <a:p>
            <a:pPr marL="0" lvl="0" indent="0" algn="l" rtl="0">
              <a:spcBef>
                <a:spcPts val="1000"/>
              </a:spcBef>
              <a:spcAft>
                <a:spcPts val="0"/>
              </a:spcAft>
              <a:buNone/>
            </a:pPr>
            <a:endParaRPr sz="1400"/>
          </a:p>
          <a:p>
            <a:pPr marL="457200" lvl="0" indent="-381000" algn="l" rtl="0">
              <a:spcBef>
                <a:spcPts val="1000"/>
              </a:spcBef>
              <a:spcAft>
                <a:spcPts val="0"/>
              </a:spcAft>
              <a:buSzPts val="2400"/>
              <a:buChar char="➢"/>
            </a:pPr>
            <a:r>
              <a:rPr lang="en-US"/>
              <a:t>If your card is declined, call the PCard Administrator at 336-334-4461.</a:t>
            </a:r>
            <a:endParaRPr/>
          </a:p>
          <a:p>
            <a:pPr marL="457200" lvl="0" indent="0" algn="l" rtl="0">
              <a:spcBef>
                <a:spcPts val="1000"/>
              </a:spcBef>
              <a:spcAft>
                <a:spcPts val="0"/>
              </a:spcAft>
              <a:buNone/>
            </a:pPr>
            <a:endParaRPr sz="1400"/>
          </a:p>
          <a:p>
            <a:pPr marL="457200" lvl="0" indent="-381000" algn="l" rtl="0">
              <a:spcBef>
                <a:spcPts val="1000"/>
              </a:spcBef>
              <a:spcAft>
                <a:spcPts val="0"/>
              </a:spcAft>
              <a:buSzPts val="2400"/>
              <a:buChar char="➢"/>
            </a:pPr>
            <a:r>
              <a:rPr lang="en-US"/>
              <a:t>Most declines are due to the MCC code.  (Merchant Category Code) These codes are assigned by the vendor’s/merchant’s card company when the vendor/merchant starts accepting credit cards as a form of payment.</a:t>
            </a:r>
            <a:endParaRPr/>
          </a:p>
        </p:txBody>
      </p:sp>
      <p:pic>
        <p:nvPicPr>
          <p:cNvPr id="168" name="Google Shape;168;p31"/>
          <p:cNvPicPr preferRelativeResize="0"/>
          <p:nvPr/>
        </p:nvPicPr>
        <p:blipFill>
          <a:blip r:embed="rId3">
            <a:alphaModFix/>
          </a:blip>
          <a:stretch>
            <a:fillRect/>
          </a:stretch>
        </p:blipFill>
        <p:spPr>
          <a:xfrm>
            <a:off x="7017250" y="806825"/>
            <a:ext cx="4734775" cy="4575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subTitle" idx="1"/>
          </p:nvPr>
        </p:nvSpPr>
        <p:spPr>
          <a:xfrm>
            <a:off x="6815525" y="690075"/>
            <a:ext cx="3852600" cy="4288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Lost/Stolen Cards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Call Immediately</a:t>
            </a:r>
            <a:endParaRPr/>
          </a:p>
          <a:p>
            <a:pPr marL="457200" lvl="0" indent="-381000" algn="l" rtl="0">
              <a:spcBef>
                <a:spcPts val="1000"/>
              </a:spcBef>
              <a:spcAft>
                <a:spcPts val="0"/>
              </a:spcAft>
              <a:buSzPts val="2400"/>
              <a:buChar char="●"/>
            </a:pPr>
            <a:r>
              <a:rPr lang="en-US"/>
              <a:t>Bank of America Merrill Lynch-888-449-2273</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PCard Administrator  336-334-4461</a:t>
            </a:r>
            <a:endParaRPr/>
          </a:p>
          <a:p>
            <a:pPr marL="0" lvl="0" indent="0" algn="l" rtl="0">
              <a:spcBef>
                <a:spcPts val="1000"/>
              </a:spcBef>
              <a:spcAft>
                <a:spcPts val="0"/>
              </a:spcAft>
              <a:buNone/>
            </a:pPr>
            <a:endParaRPr/>
          </a:p>
          <a:p>
            <a:pPr marL="0" lvl="0" indent="0" algn="l" rtl="0">
              <a:spcBef>
                <a:spcPts val="1000"/>
              </a:spcBef>
              <a:spcAft>
                <a:spcPts val="0"/>
              </a:spcAft>
              <a:buNone/>
            </a:pPr>
            <a:r>
              <a:rPr lang="en-US"/>
              <a:t>A new card will be sent to the PCard Office within approximate 3-5 business days.</a:t>
            </a:r>
            <a:endParaRPr/>
          </a:p>
        </p:txBody>
      </p:sp>
      <p:pic>
        <p:nvPicPr>
          <p:cNvPr id="174" name="Google Shape;174;p32"/>
          <p:cNvPicPr preferRelativeResize="0"/>
          <p:nvPr/>
        </p:nvPicPr>
        <p:blipFill>
          <a:blip r:embed="rId3">
            <a:alphaModFix/>
          </a:blip>
          <a:stretch>
            <a:fillRect/>
          </a:stretch>
        </p:blipFill>
        <p:spPr>
          <a:xfrm>
            <a:off x="493825" y="605125"/>
            <a:ext cx="5536128" cy="54036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subTitle" idx="1"/>
          </p:nvPr>
        </p:nvSpPr>
        <p:spPr>
          <a:xfrm>
            <a:off x="4778600" y="417250"/>
            <a:ext cx="7098000" cy="557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Disputed Transactions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Card holder contacts:</a:t>
            </a:r>
            <a:endParaRPr/>
          </a:p>
          <a:p>
            <a:pPr marL="914400" lvl="0" indent="-381000" algn="l" rtl="0">
              <a:spcBef>
                <a:spcPts val="1000"/>
              </a:spcBef>
              <a:spcAft>
                <a:spcPts val="0"/>
              </a:spcAft>
              <a:buSzPts val="2400"/>
              <a:buChar char="➢"/>
            </a:pPr>
            <a:r>
              <a:rPr lang="en-US"/>
              <a:t>Vendor to see if the situation can be handled at that level.</a:t>
            </a:r>
            <a:endParaRPr/>
          </a:p>
          <a:p>
            <a:pPr marL="914400" lvl="0" indent="-381000" algn="l" rtl="0">
              <a:spcBef>
                <a:spcPts val="0"/>
              </a:spcBef>
              <a:spcAft>
                <a:spcPts val="0"/>
              </a:spcAft>
              <a:buSzPts val="2400"/>
              <a:buChar char="➢"/>
            </a:pPr>
            <a:r>
              <a:rPr lang="en-US"/>
              <a:t>If not, card holder contacts Reconciler to “dispute” the transaction within the Works system.  (Preferred method.)</a:t>
            </a:r>
            <a:endParaRPr/>
          </a:p>
          <a:p>
            <a:pPr marL="914400" lvl="0" indent="-381000" algn="l" rtl="0">
              <a:spcBef>
                <a:spcPts val="0"/>
              </a:spcBef>
              <a:spcAft>
                <a:spcPts val="0"/>
              </a:spcAft>
              <a:buSzPts val="2400"/>
              <a:buChar char="➢"/>
            </a:pPr>
            <a:r>
              <a:rPr lang="en-US"/>
              <a:t>Or, the card holder may print, sign and fax the dispute form to the bank.</a:t>
            </a:r>
            <a:endParaRPr/>
          </a:p>
          <a:p>
            <a:pPr marL="914400" lvl="0" indent="-381000" algn="l" rtl="0">
              <a:spcBef>
                <a:spcPts val="0"/>
              </a:spcBef>
              <a:spcAft>
                <a:spcPts val="0"/>
              </a:spcAft>
              <a:buSzPts val="2400"/>
              <a:buChar char="➢"/>
            </a:pPr>
            <a:r>
              <a:rPr lang="en-US"/>
              <a:t>Notify the department Reconciler and PCard Administrator about the situation.</a:t>
            </a:r>
            <a:endParaRPr/>
          </a:p>
          <a:p>
            <a:pPr marL="0" lvl="0" indent="0" algn="l" rtl="0">
              <a:spcBef>
                <a:spcPts val="1000"/>
              </a:spcBef>
              <a:spcAft>
                <a:spcPts val="0"/>
              </a:spcAft>
              <a:buNone/>
            </a:pPr>
            <a:r>
              <a:rPr lang="en-US"/>
              <a:t>Dispute form is located: </a:t>
            </a:r>
            <a:r>
              <a:rPr lang="en-US" sz="1800"/>
              <a:t>https://purchasing.uncg.edu/pcard/</a:t>
            </a:r>
            <a:endParaRPr sz="1800"/>
          </a:p>
          <a:p>
            <a:pPr marL="0" lvl="0" indent="0" algn="ctr" rtl="0">
              <a:spcBef>
                <a:spcPts val="1000"/>
              </a:spcBef>
              <a:spcAft>
                <a:spcPts val="0"/>
              </a:spcAft>
              <a:buNone/>
            </a:pPr>
            <a:endParaRPr/>
          </a:p>
        </p:txBody>
      </p:sp>
      <p:pic>
        <p:nvPicPr>
          <p:cNvPr id="180" name="Google Shape;180;p33"/>
          <p:cNvPicPr preferRelativeResize="0"/>
          <p:nvPr/>
        </p:nvPicPr>
        <p:blipFill>
          <a:blip r:embed="rId3">
            <a:alphaModFix/>
          </a:blip>
          <a:stretch>
            <a:fillRect/>
          </a:stretch>
        </p:blipFill>
        <p:spPr>
          <a:xfrm>
            <a:off x="424650" y="417250"/>
            <a:ext cx="4002276" cy="557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ctrTitle"/>
          </p:nvPr>
        </p:nvSpPr>
        <p:spPr>
          <a:xfrm>
            <a:off x="1524000" y="299925"/>
            <a:ext cx="9144000" cy="1029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Tips and Reminders</a:t>
            </a:r>
            <a:endParaRPr/>
          </a:p>
        </p:txBody>
      </p:sp>
      <p:sp>
        <p:nvSpPr>
          <p:cNvPr id="186" name="Google Shape;186;p34"/>
          <p:cNvSpPr txBox="1">
            <a:spLocks noGrp="1"/>
          </p:cNvSpPr>
          <p:nvPr>
            <p:ph type="subTitle" idx="1"/>
          </p:nvPr>
        </p:nvSpPr>
        <p:spPr>
          <a:xfrm>
            <a:off x="1524000" y="1430875"/>
            <a:ext cx="9144000" cy="38271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Reconcile often-reconciliation is not complete until signed off by the Reconciler AND Approver.  </a:t>
            </a:r>
            <a:endParaRPr/>
          </a:p>
          <a:p>
            <a:pPr marL="457200" lvl="0" indent="-381000" algn="l" rtl="0">
              <a:spcBef>
                <a:spcPts val="0"/>
              </a:spcBef>
              <a:spcAft>
                <a:spcPts val="0"/>
              </a:spcAft>
              <a:buSzPts val="2400"/>
              <a:buChar char="●"/>
            </a:pPr>
            <a:r>
              <a:rPr lang="en-US"/>
              <a:t>Monthly cycle Post Dates 26th-25th.  Deadline is the 5th.  (Dates are affected by weekends and holidays.)</a:t>
            </a:r>
            <a:endParaRPr/>
          </a:p>
          <a:p>
            <a:pPr marL="457200" lvl="0" indent="-381000" algn="l" rtl="0">
              <a:spcBef>
                <a:spcPts val="0"/>
              </a:spcBef>
              <a:spcAft>
                <a:spcPts val="0"/>
              </a:spcAft>
              <a:buSzPts val="2400"/>
              <a:buChar char="●"/>
            </a:pPr>
            <a:r>
              <a:rPr lang="en-US"/>
              <a:t>Transactions will encumber funds in Banner around 2:30 pm on the day a BATCH has been processed from Works to Banner by the PCard Administrator.</a:t>
            </a:r>
            <a:endParaRPr/>
          </a:p>
          <a:p>
            <a:pPr marL="457200" lvl="0" indent="-381000" algn="l" rtl="0">
              <a:spcBef>
                <a:spcPts val="0"/>
              </a:spcBef>
              <a:spcAft>
                <a:spcPts val="0"/>
              </a:spcAft>
              <a:buSzPts val="2400"/>
              <a:buChar char="●"/>
            </a:pPr>
            <a:r>
              <a:rPr lang="en-US"/>
              <a:t>Approver or PCard Administrator may flag transaction requesting changes, receipts, documentation needed, etc.</a:t>
            </a:r>
            <a:endParaRPr/>
          </a:p>
          <a:p>
            <a:pPr marL="457200" lvl="0" indent="-381000" algn="l" rtl="0">
              <a:spcBef>
                <a:spcPts val="0"/>
              </a:spcBef>
              <a:spcAft>
                <a:spcPts val="0"/>
              </a:spcAft>
              <a:buSzPts val="2400"/>
              <a:buChar char="●"/>
            </a:pPr>
            <a:r>
              <a:rPr lang="en-US"/>
              <a:t>More documentation is better.</a:t>
            </a:r>
            <a:endParaRPr/>
          </a:p>
          <a:p>
            <a:pPr marL="457200" lvl="0" indent="-381000" algn="l" rtl="0">
              <a:spcBef>
                <a:spcPts val="0"/>
              </a:spcBef>
              <a:spcAft>
                <a:spcPts val="0"/>
              </a:spcAft>
              <a:buSzPts val="2400"/>
              <a:buChar char="●"/>
            </a:pPr>
            <a:r>
              <a:rPr lang="en-US"/>
              <a:t>Stay within available budget.</a:t>
            </a:r>
            <a:endParaRPr/>
          </a:p>
          <a:p>
            <a:pPr marL="457200" lvl="0" indent="-381000" algn="l" rtl="0">
              <a:spcBef>
                <a:spcPts val="0"/>
              </a:spcBef>
              <a:spcAft>
                <a:spcPts val="0"/>
              </a:spcAft>
              <a:buSzPts val="2400"/>
              <a:buChar char="●"/>
            </a:pPr>
            <a:r>
              <a:rPr lang="en-US"/>
              <a:t>State Term Contracts apply.</a:t>
            </a:r>
            <a:endParaRPr/>
          </a:p>
          <a:p>
            <a:pPr marL="457200" lvl="0" indent="-381000" algn="l" rtl="0">
              <a:spcBef>
                <a:spcPts val="0"/>
              </a:spcBef>
              <a:spcAft>
                <a:spcPts val="0"/>
              </a:spcAft>
              <a:buSzPts val="2400"/>
              <a:buChar char="●"/>
            </a:pPr>
            <a:r>
              <a:rPr lang="en-US"/>
              <a:t>Willful misuse will NOT be tolerated. </a:t>
            </a:r>
            <a:endParaRPr/>
          </a:p>
          <a:p>
            <a:pPr marL="45720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5"/>
          <p:cNvSpPr txBox="1">
            <a:spLocks noGrp="1"/>
          </p:cNvSpPr>
          <p:nvPr>
            <p:ph type="ctrTitle"/>
          </p:nvPr>
        </p:nvSpPr>
        <p:spPr>
          <a:xfrm>
            <a:off x="1524000" y="249925"/>
            <a:ext cx="9144000" cy="3438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Reconciling in Works</a:t>
            </a:r>
            <a:endParaRPr/>
          </a:p>
          <a:p>
            <a:pPr marL="0" lvl="0" indent="0" algn="ctr" rtl="0">
              <a:spcBef>
                <a:spcPts val="0"/>
              </a:spcBef>
              <a:spcAft>
                <a:spcPts val="0"/>
              </a:spcAft>
              <a:buNone/>
            </a:pPr>
            <a:r>
              <a:rPr lang="en-US"/>
              <a:t>Step-by-Step</a:t>
            </a:r>
            <a:endParaRPr/>
          </a:p>
        </p:txBody>
      </p:sp>
      <p:pic>
        <p:nvPicPr>
          <p:cNvPr id="192" name="Google Shape;192;p35"/>
          <p:cNvPicPr preferRelativeResize="0"/>
          <p:nvPr/>
        </p:nvPicPr>
        <p:blipFill>
          <a:blip r:embed="rId3">
            <a:alphaModFix/>
          </a:blip>
          <a:stretch>
            <a:fillRect/>
          </a:stretch>
        </p:blipFill>
        <p:spPr>
          <a:xfrm>
            <a:off x="2659225" y="3199075"/>
            <a:ext cx="6598071" cy="28291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ctrTitle"/>
          </p:nvPr>
        </p:nvSpPr>
        <p:spPr>
          <a:xfrm>
            <a:off x="1524000" y="352594"/>
            <a:ext cx="9144000" cy="1187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Introduction to Works</a:t>
            </a:r>
            <a:endParaRPr/>
          </a:p>
        </p:txBody>
      </p:sp>
      <p:sp>
        <p:nvSpPr>
          <p:cNvPr id="198" name="Google Shape;198;p36"/>
          <p:cNvSpPr txBox="1">
            <a:spLocks noGrp="1"/>
          </p:cNvSpPr>
          <p:nvPr>
            <p:ph type="subTitle" idx="1"/>
          </p:nvPr>
        </p:nvSpPr>
        <p:spPr>
          <a:xfrm>
            <a:off x="1524000" y="2039396"/>
            <a:ext cx="9144000" cy="4198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Works is a web-based application offered by Bank of America Merrill Lynch.  The web address:</a:t>
            </a:r>
            <a:endParaRPr/>
          </a:p>
          <a:p>
            <a:pPr marL="0" lvl="0" indent="0" algn="l" rtl="0">
              <a:spcBef>
                <a:spcPts val="1000"/>
              </a:spcBef>
              <a:spcAft>
                <a:spcPts val="0"/>
              </a:spcAft>
              <a:buNone/>
            </a:pPr>
            <a:endParaRPr/>
          </a:p>
          <a:p>
            <a:pPr marL="0" lvl="0" indent="0" algn="ctr" rtl="0">
              <a:spcBef>
                <a:spcPts val="1000"/>
              </a:spcBef>
              <a:spcAft>
                <a:spcPts val="0"/>
              </a:spcAft>
              <a:buNone/>
            </a:pPr>
            <a:r>
              <a:rPr lang="en-US"/>
              <a:t>payment2.works.com/works</a:t>
            </a:r>
            <a:endParaRPr/>
          </a:p>
          <a:p>
            <a:pPr marL="0" lvl="0" indent="0" algn="ctr"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ctrTitle"/>
          </p:nvPr>
        </p:nvSpPr>
        <p:spPr>
          <a:xfrm>
            <a:off x="1524000" y="-177620"/>
            <a:ext cx="9144000" cy="17169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6000"/>
              <a:buFont typeface="Georgia"/>
              <a:buNone/>
            </a:pPr>
            <a:r>
              <a:rPr lang="en-US"/>
              <a:t>Who’s Who?</a:t>
            </a:r>
            <a:endParaRPr sz="6000" b="0" i="0" u="none" strike="noStrike" cap="none">
              <a:solidFill>
                <a:schemeClr val="accent1"/>
              </a:solidFill>
              <a:latin typeface="Georgia"/>
              <a:ea typeface="Georgia"/>
              <a:cs typeface="Georgia"/>
              <a:sym typeface="Georgia"/>
            </a:endParaRPr>
          </a:p>
        </p:txBody>
      </p:sp>
      <p:sp>
        <p:nvSpPr>
          <p:cNvPr id="93" name="Google Shape;93;p19"/>
          <p:cNvSpPr txBox="1">
            <a:spLocks noGrp="1"/>
          </p:cNvSpPr>
          <p:nvPr>
            <p:ph type="subTitle" idx="1"/>
          </p:nvPr>
        </p:nvSpPr>
        <p:spPr>
          <a:xfrm>
            <a:off x="1524000" y="1909450"/>
            <a:ext cx="9144000" cy="3506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a:t>Michael Logan-Director of Procurement Services</a:t>
            </a:r>
            <a:endParaRPr/>
          </a:p>
          <a:p>
            <a:pPr marL="0" marR="0" lvl="0" indent="0" algn="ctr" rtl="0">
              <a:lnSpc>
                <a:spcPct val="90000"/>
              </a:lnSpc>
              <a:spcBef>
                <a:spcPts val="0"/>
              </a:spcBef>
              <a:spcAft>
                <a:spcPts val="0"/>
              </a:spcAft>
              <a:buClr>
                <a:schemeClr val="lt1"/>
              </a:buClr>
              <a:buSzPts val="2400"/>
              <a:buFont typeface="Arial"/>
              <a:buNone/>
            </a:pPr>
            <a:endParaRPr/>
          </a:p>
          <a:p>
            <a:pPr marL="0" marR="0" lvl="0" indent="0" algn="ctr" rtl="0">
              <a:lnSpc>
                <a:spcPct val="90000"/>
              </a:lnSpc>
              <a:spcBef>
                <a:spcPts val="0"/>
              </a:spcBef>
              <a:spcAft>
                <a:spcPts val="0"/>
              </a:spcAft>
              <a:buClr>
                <a:schemeClr val="lt1"/>
              </a:buClr>
              <a:buSzPts val="2400"/>
              <a:buFont typeface="Arial"/>
              <a:buNone/>
            </a:pPr>
            <a:r>
              <a:rPr lang="en-US"/>
              <a:t>Valerie Nall-PCard Administrator</a:t>
            </a:r>
            <a:endParaRPr/>
          </a:p>
          <a:p>
            <a:pPr marL="0" marR="0" lvl="0" indent="0" algn="ctr" rtl="0">
              <a:lnSpc>
                <a:spcPct val="90000"/>
              </a:lnSpc>
              <a:spcBef>
                <a:spcPts val="0"/>
              </a:spcBef>
              <a:spcAft>
                <a:spcPts val="0"/>
              </a:spcAft>
              <a:buClr>
                <a:schemeClr val="lt1"/>
              </a:buClr>
              <a:buSzPts val="2400"/>
              <a:buFont typeface="Arial"/>
              <a:buNone/>
            </a:pPr>
            <a:endParaRPr/>
          </a:p>
          <a:p>
            <a:pPr marL="0" marR="0" lvl="0" indent="0" algn="ctr" rtl="0">
              <a:lnSpc>
                <a:spcPct val="90000"/>
              </a:lnSpc>
              <a:spcBef>
                <a:spcPts val="0"/>
              </a:spcBef>
              <a:spcAft>
                <a:spcPts val="0"/>
              </a:spcAft>
              <a:buClr>
                <a:schemeClr val="lt1"/>
              </a:buClr>
              <a:buSzPts val="2400"/>
              <a:buFont typeface="Arial"/>
              <a:buNone/>
            </a:pPr>
            <a:endParaRPr/>
          </a:p>
        </p:txBody>
      </p:sp>
      <p:sp>
        <p:nvSpPr>
          <p:cNvPr id="94" name="Google Shape;94;p19"/>
          <p:cNvSpPr/>
          <p:nvPr/>
        </p:nvSpPr>
        <p:spPr>
          <a:xfrm>
            <a:off x="4058825" y="3483275"/>
            <a:ext cx="4258800" cy="2891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dk2"/>
                </a:solidFill>
              </a:rPr>
              <a:t>Bank of America Merrill Lynch- Works </a:t>
            </a:r>
            <a:endParaRPr sz="1800" b="1">
              <a:solidFill>
                <a:schemeClr val="dk2"/>
              </a:solidFill>
            </a:endParaRPr>
          </a:p>
          <a:p>
            <a:pPr marL="0" lvl="0" indent="0" algn="ctr" rtl="0">
              <a:spcBef>
                <a:spcPts val="0"/>
              </a:spcBef>
              <a:spcAft>
                <a:spcPts val="0"/>
              </a:spcAft>
              <a:buNone/>
            </a:pPr>
            <a:r>
              <a:rPr lang="en-US" sz="1800" b="1">
                <a:solidFill>
                  <a:schemeClr val="lt1"/>
                </a:solidFill>
              </a:rPr>
              <a:t>Group</a:t>
            </a:r>
            <a:endParaRPr sz="1800" b="1">
              <a:solidFill>
                <a:schemeClr val="lt1"/>
              </a:solidFill>
            </a:endParaRPr>
          </a:p>
          <a:p>
            <a:pPr marL="0" lvl="0" indent="0" algn="ctr" rtl="0">
              <a:spcBef>
                <a:spcPts val="0"/>
              </a:spcBef>
              <a:spcAft>
                <a:spcPts val="0"/>
              </a:spcAft>
              <a:buNone/>
            </a:pPr>
            <a:r>
              <a:rPr lang="en-US" sz="1800" b="1">
                <a:solidFill>
                  <a:schemeClr val="lt1"/>
                </a:solidFill>
              </a:rPr>
              <a:t>Approver</a:t>
            </a:r>
            <a:endParaRPr sz="1800" b="1">
              <a:solidFill>
                <a:schemeClr val="lt1"/>
              </a:solidFill>
            </a:endParaRPr>
          </a:p>
          <a:p>
            <a:pPr marL="0" lvl="0" indent="0" algn="ctr" rtl="0">
              <a:spcBef>
                <a:spcPts val="0"/>
              </a:spcBef>
              <a:spcAft>
                <a:spcPts val="0"/>
              </a:spcAft>
              <a:buNone/>
            </a:pPr>
            <a:r>
              <a:rPr lang="en-US" sz="1800" b="1">
                <a:solidFill>
                  <a:schemeClr val="lt1"/>
                </a:solidFill>
              </a:rPr>
              <a:t>Reconciler</a:t>
            </a:r>
            <a:endParaRPr sz="1800" b="1">
              <a:solidFill>
                <a:schemeClr val="lt1"/>
              </a:solidFill>
            </a:endParaRPr>
          </a:p>
          <a:p>
            <a:pPr marL="0" lvl="0" indent="0" algn="ctr" rtl="0">
              <a:spcBef>
                <a:spcPts val="0"/>
              </a:spcBef>
              <a:spcAft>
                <a:spcPts val="0"/>
              </a:spcAft>
              <a:buNone/>
            </a:pPr>
            <a:r>
              <a:rPr lang="en-US" sz="1800" b="1">
                <a:solidFill>
                  <a:schemeClr val="lt1"/>
                </a:solidFill>
              </a:rPr>
              <a:t>Card Holder</a:t>
            </a:r>
            <a:endParaRPr sz="1800" b="1">
              <a:solidFill>
                <a:schemeClr val="lt1"/>
              </a:solidFill>
            </a:endParaRPr>
          </a:p>
          <a:p>
            <a:pPr marL="0" lvl="0" indent="0" algn="ctr" rtl="0">
              <a:spcBef>
                <a:spcPts val="0"/>
              </a:spcBef>
              <a:spcAft>
                <a:spcPts val="0"/>
              </a:spcAft>
              <a:buNone/>
            </a:pPr>
            <a:r>
              <a:rPr lang="en-US" sz="1800" b="1">
                <a:solidFill>
                  <a:schemeClr val="lt1"/>
                </a:solidFill>
              </a:rPr>
              <a:t>Default Fund</a:t>
            </a:r>
            <a:r>
              <a:rPr lang="en-US" sz="2400" b="1">
                <a:solidFill>
                  <a:schemeClr val="lt1"/>
                </a:solidFill>
              </a:rPr>
              <a:t> </a:t>
            </a:r>
            <a:endParaRPr sz="2400" b="1">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subTitle" idx="1"/>
          </p:nvPr>
        </p:nvSpPr>
        <p:spPr>
          <a:xfrm>
            <a:off x="1524000" y="589847"/>
            <a:ext cx="9144000" cy="4668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Login </a:t>
            </a:r>
            <a:endParaRPr/>
          </a:p>
          <a:p>
            <a:pPr marL="0" lvl="0" indent="0" algn="l" rtl="0">
              <a:spcBef>
                <a:spcPts val="1000"/>
              </a:spcBef>
              <a:spcAft>
                <a:spcPts val="0"/>
              </a:spcAft>
              <a:buNone/>
            </a:pPr>
            <a:endParaRPr sz="1400"/>
          </a:p>
          <a:p>
            <a:pPr marL="457200" lvl="0" indent="-342900" algn="l" rtl="0">
              <a:spcBef>
                <a:spcPts val="1000"/>
              </a:spcBef>
              <a:spcAft>
                <a:spcPts val="0"/>
              </a:spcAft>
              <a:buSzPts val="1800"/>
              <a:buChar char="➢"/>
            </a:pPr>
            <a:r>
              <a:rPr lang="en-US" sz="1800"/>
              <a:t>Your username and password my differ from your Banner username and password</a:t>
            </a:r>
            <a:endParaRPr sz="1800"/>
          </a:p>
        </p:txBody>
      </p:sp>
      <p:pic>
        <p:nvPicPr>
          <p:cNvPr id="204" name="Google Shape;204;p37"/>
          <p:cNvPicPr preferRelativeResize="0"/>
          <p:nvPr/>
        </p:nvPicPr>
        <p:blipFill>
          <a:blip r:embed="rId3">
            <a:alphaModFix/>
          </a:blip>
          <a:stretch>
            <a:fillRect/>
          </a:stretch>
        </p:blipFill>
        <p:spPr>
          <a:xfrm>
            <a:off x="1589525" y="2169375"/>
            <a:ext cx="8257599" cy="3733150"/>
          </a:xfrm>
          <a:prstGeom prst="rect">
            <a:avLst/>
          </a:prstGeom>
          <a:noFill/>
          <a:ln>
            <a:noFill/>
          </a:ln>
        </p:spPr>
      </p:pic>
      <p:sp>
        <p:nvSpPr>
          <p:cNvPr id="205" name="Google Shape;205;p37"/>
          <p:cNvSpPr txBox="1"/>
          <p:nvPr/>
        </p:nvSpPr>
        <p:spPr>
          <a:xfrm>
            <a:off x="10057075" y="2689225"/>
            <a:ext cx="1949400" cy="15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accent1"/>
                </a:solidFill>
              </a:rPr>
              <a:t>Your login name will be set up at the time the PCard Administrator receives the paperwork to add you as a Reconciler.</a:t>
            </a:r>
            <a:endParaRPr sz="1200" b="1">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8"/>
          <p:cNvSpPr txBox="1">
            <a:spLocks noGrp="1"/>
          </p:cNvSpPr>
          <p:nvPr>
            <p:ph type="subTitle" idx="1"/>
          </p:nvPr>
        </p:nvSpPr>
        <p:spPr>
          <a:xfrm>
            <a:off x="1029700" y="289925"/>
            <a:ext cx="96384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Notification and Profile </a:t>
            </a:r>
            <a:endParaRPr/>
          </a:p>
          <a:p>
            <a:pPr marL="457200" lvl="0" indent="-381000" algn="l" rtl="0">
              <a:spcBef>
                <a:spcPts val="1000"/>
              </a:spcBef>
              <a:spcAft>
                <a:spcPts val="0"/>
              </a:spcAft>
              <a:buSzPts val="2400"/>
              <a:buChar char="➢"/>
            </a:pPr>
            <a:r>
              <a:rPr lang="en-US" sz="1800"/>
              <a:t>Automated emails are sent when there are transactions requiring reconciliation/attention.</a:t>
            </a:r>
            <a:endParaRPr sz="1800"/>
          </a:p>
          <a:p>
            <a:pPr marL="457200" lvl="0" indent="0" algn="l" rtl="0">
              <a:spcBef>
                <a:spcPts val="1000"/>
              </a:spcBef>
              <a:spcAft>
                <a:spcPts val="0"/>
              </a:spcAft>
              <a:buNone/>
            </a:pPr>
            <a:r>
              <a:rPr lang="en-US" sz="1800"/>
              <a:t> </a:t>
            </a:r>
            <a:r>
              <a:rPr lang="en-US"/>
              <a:t> </a:t>
            </a:r>
            <a:r>
              <a:rPr lang="en-US" sz="1400" i="1"/>
              <a:t>Note: Notifications are sent to ALL Reconcilers at the same time.  Reconcilers receive notifications depending on how often they have chosen to receive them.  The default is set at “Daily”.</a:t>
            </a:r>
            <a:endParaRPr sz="1400" i="1"/>
          </a:p>
        </p:txBody>
      </p:sp>
      <p:sp>
        <p:nvSpPr>
          <p:cNvPr id="211" name="Google Shape;211;p38"/>
          <p:cNvSpPr txBox="1"/>
          <p:nvPr/>
        </p:nvSpPr>
        <p:spPr>
          <a:xfrm>
            <a:off x="10327000" y="2224350"/>
            <a:ext cx="1489500" cy="240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accent1"/>
                </a:solidFill>
              </a:rPr>
              <a:t>Select the person symbol to modify your settings.</a:t>
            </a:r>
            <a:endParaRPr sz="1200" b="1">
              <a:solidFill>
                <a:schemeClr val="accent1"/>
              </a:solidFill>
            </a:endParaRPr>
          </a:p>
          <a:p>
            <a:pPr marL="0" lvl="0" indent="0" algn="l" rtl="0">
              <a:spcBef>
                <a:spcPts val="0"/>
              </a:spcBef>
              <a:spcAft>
                <a:spcPts val="0"/>
              </a:spcAft>
              <a:buNone/>
            </a:pPr>
            <a:endParaRPr sz="1200" b="1">
              <a:solidFill>
                <a:schemeClr val="accent1"/>
              </a:solidFill>
            </a:endParaRPr>
          </a:p>
          <a:p>
            <a:pPr marL="0" lvl="0" indent="0" algn="l" rtl="0">
              <a:spcBef>
                <a:spcPts val="0"/>
              </a:spcBef>
              <a:spcAft>
                <a:spcPts val="0"/>
              </a:spcAft>
              <a:buNone/>
            </a:pPr>
            <a:r>
              <a:rPr lang="en-US" sz="1200" b="1">
                <a:solidFill>
                  <a:schemeClr val="accent1"/>
                </a:solidFill>
              </a:rPr>
              <a:t>Select from Immediately, Daily or  Weekly for email notifications.  Make sure to “Save”. </a:t>
            </a:r>
            <a:endParaRPr sz="1200" b="1">
              <a:solidFill>
                <a:schemeClr val="accent1"/>
              </a:solidFill>
            </a:endParaRPr>
          </a:p>
        </p:txBody>
      </p:sp>
      <p:pic>
        <p:nvPicPr>
          <p:cNvPr id="212" name="Google Shape;212;p38"/>
          <p:cNvPicPr preferRelativeResize="0"/>
          <p:nvPr/>
        </p:nvPicPr>
        <p:blipFill>
          <a:blip r:embed="rId3">
            <a:alphaModFix/>
          </a:blip>
          <a:stretch>
            <a:fillRect/>
          </a:stretch>
        </p:blipFill>
        <p:spPr>
          <a:xfrm>
            <a:off x="1919450" y="2189350"/>
            <a:ext cx="8037650" cy="3748926"/>
          </a:xfrm>
          <a:prstGeom prst="rect">
            <a:avLst/>
          </a:prstGeom>
          <a:noFill/>
          <a:ln>
            <a:noFill/>
          </a:ln>
        </p:spPr>
      </p:pic>
      <p:cxnSp>
        <p:nvCxnSpPr>
          <p:cNvPr id="213" name="Google Shape;213;p38"/>
          <p:cNvCxnSpPr>
            <a:stCxn id="211" idx="1"/>
          </p:cNvCxnSpPr>
          <p:nvPr/>
        </p:nvCxnSpPr>
        <p:spPr>
          <a:xfrm flipH="1">
            <a:off x="3928900" y="3429000"/>
            <a:ext cx="6398100" cy="1769400"/>
          </a:xfrm>
          <a:prstGeom prst="straightConnector1">
            <a:avLst/>
          </a:prstGeom>
          <a:noFill/>
          <a:ln w="38100" cap="flat" cmpd="sng">
            <a:solidFill>
              <a:schemeClr val="accent1"/>
            </a:solidFill>
            <a:prstDash val="solid"/>
            <a:round/>
            <a:headEnd type="none" w="med" len="med"/>
            <a:tailEnd type="triangle" w="med" len="med"/>
          </a:ln>
        </p:spPr>
      </p:cxnSp>
      <p:cxnSp>
        <p:nvCxnSpPr>
          <p:cNvPr id="214" name="Google Shape;214;p38"/>
          <p:cNvCxnSpPr/>
          <p:nvPr/>
        </p:nvCxnSpPr>
        <p:spPr>
          <a:xfrm rot="10800000">
            <a:off x="9579700" y="2441925"/>
            <a:ext cx="687300" cy="207300"/>
          </a:xfrm>
          <a:prstGeom prst="straightConnector1">
            <a:avLst/>
          </a:prstGeom>
          <a:noFill/>
          <a:ln w="38100" cap="flat" cmpd="sng">
            <a:solidFill>
              <a:schemeClr val="accent1"/>
            </a:solidFill>
            <a:prstDash val="solid"/>
            <a:round/>
            <a:headEnd type="none" w="med" len="med"/>
            <a:tailEnd type="triangle" w="med" len="med"/>
          </a:ln>
        </p:spPr>
      </p:cxnSp>
      <p:cxnSp>
        <p:nvCxnSpPr>
          <p:cNvPr id="215" name="Google Shape;215;p38"/>
          <p:cNvCxnSpPr/>
          <p:nvPr/>
        </p:nvCxnSpPr>
        <p:spPr>
          <a:xfrm flipH="1">
            <a:off x="5088400" y="4231225"/>
            <a:ext cx="5178600" cy="15471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subTitle" idx="1"/>
          </p:nvPr>
        </p:nvSpPr>
        <p:spPr>
          <a:xfrm>
            <a:off x="1114100" y="330750"/>
            <a:ext cx="91440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Reconciling in Works </a:t>
            </a:r>
            <a:endParaRPr/>
          </a:p>
          <a:p>
            <a:pPr marL="457200" lvl="0" indent="-342900" algn="l" rtl="0">
              <a:spcBef>
                <a:spcPts val="1000"/>
              </a:spcBef>
              <a:spcAft>
                <a:spcPts val="0"/>
              </a:spcAft>
              <a:buSzPts val="1800"/>
              <a:buChar char="➢"/>
            </a:pPr>
            <a:r>
              <a:rPr lang="en-US" sz="1800"/>
              <a:t>From the HOME screen, you will select &gt;Expenses&gt;Transactions&gt;Accountholder  OR you may click on the PENDING hyperlink in blue.</a:t>
            </a:r>
            <a:endParaRPr sz="1800"/>
          </a:p>
        </p:txBody>
      </p:sp>
      <p:sp>
        <p:nvSpPr>
          <p:cNvPr id="221" name="Google Shape;221;p39"/>
          <p:cNvSpPr txBox="1"/>
          <p:nvPr/>
        </p:nvSpPr>
        <p:spPr>
          <a:xfrm>
            <a:off x="10258100" y="2505050"/>
            <a:ext cx="1489500" cy="18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accent1"/>
                </a:solidFill>
              </a:rPr>
              <a:t>PENDING shows the number of transactions requiring action from the Reconciler.</a:t>
            </a:r>
            <a:endParaRPr sz="1200" b="1">
              <a:solidFill>
                <a:schemeClr val="accent1"/>
              </a:solidFill>
            </a:endParaRPr>
          </a:p>
          <a:p>
            <a:pPr marL="0" lvl="0" indent="0" algn="l" rtl="0">
              <a:spcBef>
                <a:spcPts val="0"/>
              </a:spcBef>
              <a:spcAft>
                <a:spcPts val="0"/>
              </a:spcAft>
              <a:buNone/>
            </a:pPr>
            <a:endParaRPr sz="1200" b="1">
              <a:solidFill>
                <a:schemeClr val="accent1"/>
              </a:solidFill>
            </a:endParaRPr>
          </a:p>
          <a:p>
            <a:pPr marL="0" lvl="0" indent="0" algn="l" rtl="0">
              <a:spcBef>
                <a:spcPts val="0"/>
              </a:spcBef>
              <a:spcAft>
                <a:spcPts val="0"/>
              </a:spcAft>
              <a:buNone/>
            </a:pPr>
            <a:endParaRPr sz="1200" b="1">
              <a:solidFill>
                <a:schemeClr val="accent1"/>
              </a:solidFill>
            </a:endParaRPr>
          </a:p>
        </p:txBody>
      </p:sp>
      <p:pic>
        <p:nvPicPr>
          <p:cNvPr id="222" name="Google Shape;222;p39"/>
          <p:cNvPicPr preferRelativeResize="0"/>
          <p:nvPr/>
        </p:nvPicPr>
        <p:blipFill>
          <a:blip r:embed="rId3">
            <a:alphaModFix/>
          </a:blip>
          <a:stretch>
            <a:fillRect/>
          </a:stretch>
        </p:blipFill>
        <p:spPr>
          <a:xfrm>
            <a:off x="1169650" y="1729500"/>
            <a:ext cx="8777449" cy="4388725"/>
          </a:xfrm>
          <a:prstGeom prst="rect">
            <a:avLst/>
          </a:prstGeom>
          <a:noFill/>
          <a:ln>
            <a:noFill/>
          </a:ln>
        </p:spPr>
      </p:pic>
      <p:cxnSp>
        <p:nvCxnSpPr>
          <p:cNvPr id="223" name="Google Shape;223;p39"/>
          <p:cNvCxnSpPr/>
          <p:nvPr/>
        </p:nvCxnSpPr>
        <p:spPr>
          <a:xfrm flipH="1">
            <a:off x="7557700" y="3369025"/>
            <a:ext cx="1009800" cy="229800"/>
          </a:xfrm>
          <a:prstGeom prst="straightConnector1">
            <a:avLst/>
          </a:prstGeom>
          <a:noFill/>
          <a:ln w="38100" cap="flat" cmpd="sng">
            <a:solidFill>
              <a:schemeClr val="accent1"/>
            </a:solidFill>
            <a:prstDash val="solid"/>
            <a:round/>
            <a:headEnd type="none" w="med" len="med"/>
            <a:tailEnd type="triangle" w="med" len="med"/>
          </a:ln>
        </p:spPr>
      </p:cxnSp>
      <p:cxnSp>
        <p:nvCxnSpPr>
          <p:cNvPr id="224" name="Google Shape;224;p39"/>
          <p:cNvCxnSpPr/>
          <p:nvPr/>
        </p:nvCxnSpPr>
        <p:spPr>
          <a:xfrm rot="10800000">
            <a:off x="2334250" y="2364375"/>
            <a:ext cx="687300" cy="207300"/>
          </a:xfrm>
          <a:prstGeom prst="straightConnector1">
            <a:avLst/>
          </a:prstGeom>
          <a:noFill/>
          <a:ln w="38100" cap="flat" cmpd="sng">
            <a:solidFill>
              <a:schemeClr val="accent1"/>
            </a:solidFill>
            <a:prstDash val="solid"/>
            <a:round/>
            <a:headEnd type="none" w="med" len="med"/>
            <a:tailEnd type="triangle" w="med" len="med"/>
          </a:ln>
        </p:spPr>
      </p:cxnSp>
      <p:sp>
        <p:nvSpPr>
          <p:cNvPr id="225" name="Google Shape;225;p39"/>
          <p:cNvSpPr txBox="1"/>
          <p:nvPr/>
        </p:nvSpPr>
        <p:spPr>
          <a:xfrm>
            <a:off x="10326950" y="4634425"/>
            <a:ext cx="1489500" cy="15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accent1"/>
                </a:solidFill>
              </a:rPr>
              <a:t>ACCOUNTS DASHBOARD lists all of the cardholders in your group with their account information.</a:t>
            </a:r>
            <a:endParaRPr sz="1200" b="1">
              <a:solidFill>
                <a:schemeClr val="accent1"/>
              </a:solidFill>
            </a:endParaRPr>
          </a:p>
        </p:txBody>
      </p:sp>
      <p:cxnSp>
        <p:nvCxnSpPr>
          <p:cNvPr id="226" name="Google Shape;226;p39"/>
          <p:cNvCxnSpPr/>
          <p:nvPr/>
        </p:nvCxnSpPr>
        <p:spPr>
          <a:xfrm flipH="1">
            <a:off x="2639275" y="4461150"/>
            <a:ext cx="1022100" cy="1134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subTitle" idx="1"/>
          </p:nvPr>
        </p:nvSpPr>
        <p:spPr>
          <a:xfrm>
            <a:off x="1114100" y="669800"/>
            <a:ext cx="9144000" cy="5158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Reconciling </a:t>
            </a:r>
            <a:endParaRPr/>
          </a:p>
          <a:p>
            <a:pPr marL="0" lvl="0" indent="0" algn="l" rtl="0">
              <a:spcBef>
                <a:spcPts val="1000"/>
              </a:spcBef>
              <a:spcAft>
                <a:spcPts val="0"/>
              </a:spcAft>
              <a:buNone/>
            </a:pPr>
            <a:endParaRPr sz="1800"/>
          </a:p>
          <a:p>
            <a:pPr marL="457200" lvl="0" indent="-342900" algn="l" rtl="0">
              <a:spcBef>
                <a:spcPts val="1000"/>
              </a:spcBef>
              <a:spcAft>
                <a:spcPts val="0"/>
              </a:spcAft>
              <a:buSzPts val="1800"/>
              <a:buChar char="➢"/>
            </a:pPr>
            <a:r>
              <a:rPr lang="en-US" sz="1800"/>
              <a:t>Scan and Save the receipts to your desktop or in a folder on your desktop for easy retrieval.  Please give each receipt a </a:t>
            </a:r>
            <a:r>
              <a:rPr lang="en-US" sz="1800" b="1"/>
              <a:t>unique name</a:t>
            </a:r>
            <a:r>
              <a:rPr lang="en-US" sz="1800"/>
              <a:t>.  Once all of the receipts have been scanned and saved you will be able to add them to your transactions in Works. </a:t>
            </a:r>
            <a:endParaRPr sz="1800"/>
          </a:p>
          <a:p>
            <a:pPr marL="457200" lvl="0" indent="0" algn="l" rtl="0">
              <a:spcBef>
                <a:spcPts val="1000"/>
              </a:spcBef>
              <a:spcAft>
                <a:spcPts val="0"/>
              </a:spcAft>
              <a:buNone/>
            </a:pPr>
            <a:r>
              <a:rPr lang="en-US" sz="1800"/>
              <a:t> </a:t>
            </a:r>
            <a:endParaRPr sz="1800"/>
          </a:p>
          <a:p>
            <a:pPr marL="914400" lvl="1" indent="-342900" algn="l" rtl="0">
              <a:spcBef>
                <a:spcPts val="500"/>
              </a:spcBef>
              <a:spcAft>
                <a:spcPts val="0"/>
              </a:spcAft>
              <a:buSzPts val="1800"/>
              <a:buChar char="○"/>
            </a:pPr>
            <a:r>
              <a:rPr lang="en-US" sz="1800"/>
              <a:t>Receipt image/PDF file size must not exceed 1 MB</a:t>
            </a:r>
            <a:endParaRPr sz="1800"/>
          </a:p>
          <a:p>
            <a:pPr marL="914400" lvl="1" indent="-342900" algn="l" rtl="0">
              <a:spcBef>
                <a:spcPts val="0"/>
              </a:spcBef>
              <a:spcAft>
                <a:spcPts val="0"/>
              </a:spcAft>
              <a:buSzPts val="1800"/>
              <a:buChar char="○"/>
            </a:pPr>
            <a:r>
              <a:rPr lang="en-US" sz="1800"/>
              <a:t>Can be .pdf, .png, .jpg, .gif and .jpeg</a:t>
            </a:r>
            <a:endParaRPr sz="1800"/>
          </a:p>
          <a:p>
            <a:pPr marL="0" lvl="0" indent="0" algn="l" rtl="0">
              <a:spcBef>
                <a:spcPts val="1000"/>
              </a:spcBef>
              <a:spcAft>
                <a:spcPts val="0"/>
              </a:spcAft>
              <a:buNone/>
            </a:pPr>
            <a:endParaRPr sz="1800"/>
          </a:p>
          <a:p>
            <a:pPr marL="457200" lvl="0" indent="-342900" algn="l" rtl="0">
              <a:spcBef>
                <a:spcPts val="1000"/>
              </a:spcBef>
              <a:spcAft>
                <a:spcPts val="0"/>
              </a:spcAft>
              <a:buSzPts val="1800"/>
              <a:buChar char="➢"/>
            </a:pPr>
            <a:r>
              <a:rPr lang="en-US" sz="1800"/>
              <a:t>Reconcilers will upload/attach receipts and allocate funds/accounts to each transaction in Works.  When choosing Expenses&gt;Transactions&gt;Accountholder OR Pending, this will take you to the reconciliation process.</a:t>
            </a:r>
            <a:endParaRPr sz="1800"/>
          </a:p>
        </p:txBody>
      </p:sp>
      <p:sp>
        <p:nvSpPr>
          <p:cNvPr id="232" name="Google Shape;232;p40"/>
          <p:cNvSpPr txBox="1"/>
          <p:nvPr/>
        </p:nvSpPr>
        <p:spPr>
          <a:xfrm>
            <a:off x="10258100" y="2019400"/>
            <a:ext cx="1489500" cy="32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accent1"/>
              </a:solidFill>
            </a:endParaRPr>
          </a:p>
          <a:p>
            <a:pPr marL="0" lvl="0" indent="0" algn="l" rtl="0">
              <a:spcBef>
                <a:spcPts val="0"/>
              </a:spcBef>
              <a:spcAft>
                <a:spcPts val="0"/>
              </a:spcAft>
              <a:buNone/>
            </a:pPr>
            <a:endParaRPr b="1">
              <a:solidFill>
                <a:schemeClr val="accent1"/>
              </a:solidFill>
            </a:endParaRPr>
          </a:p>
          <a:p>
            <a:pPr marL="0" lvl="0" indent="0" algn="l" rtl="0">
              <a:spcBef>
                <a:spcPts val="0"/>
              </a:spcBef>
              <a:spcAft>
                <a:spcPts val="0"/>
              </a:spcAft>
              <a:buNone/>
            </a:pPr>
            <a:endParaRPr b="1">
              <a:solidFill>
                <a:schemeClr val="accent1"/>
              </a:solidFill>
            </a:endParaRPr>
          </a:p>
          <a:p>
            <a:pPr marL="0" lvl="0" indent="0" algn="l" rtl="0">
              <a:spcBef>
                <a:spcPts val="0"/>
              </a:spcBef>
              <a:spcAft>
                <a:spcPts val="0"/>
              </a:spcAft>
              <a:buNone/>
            </a:pPr>
            <a:endParaRPr b="1">
              <a:solidFill>
                <a:schemeClr val="accent1"/>
              </a:solidFill>
            </a:endParaRPr>
          </a:p>
        </p:txBody>
      </p:sp>
      <p:sp>
        <p:nvSpPr>
          <p:cNvPr id="233" name="Google Shape;233;p40"/>
          <p:cNvSpPr txBox="1"/>
          <p:nvPr/>
        </p:nvSpPr>
        <p:spPr>
          <a:xfrm>
            <a:off x="10326950" y="4634425"/>
            <a:ext cx="1489500" cy="15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1"/>
          <p:cNvSpPr txBox="1">
            <a:spLocks noGrp="1"/>
          </p:cNvSpPr>
          <p:nvPr>
            <p:ph type="subTitle" idx="1"/>
          </p:nvPr>
        </p:nvSpPr>
        <p:spPr>
          <a:xfrm>
            <a:off x="1114100" y="330750"/>
            <a:ext cx="91440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Attaching Receipts	</a:t>
            </a:r>
            <a:endParaRPr/>
          </a:p>
          <a:p>
            <a:pPr marL="457200" lvl="0" indent="-342900" algn="l" rtl="0">
              <a:spcBef>
                <a:spcPts val="1000"/>
              </a:spcBef>
              <a:spcAft>
                <a:spcPts val="0"/>
              </a:spcAft>
              <a:buSzPts val="1800"/>
              <a:buChar char="➢"/>
            </a:pPr>
            <a:r>
              <a:rPr lang="en-US" sz="1800"/>
              <a:t>Hover over the transaction number, </a:t>
            </a:r>
            <a:r>
              <a:rPr lang="en-US" sz="1800" b="1"/>
              <a:t>TXN00XXXXXX</a:t>
            </a:r>
            <a:r>
              <a:rPr lang="en-US" sz="1800"/>
              <a:t>, and choose View Full Details from the drop down arrow menu.   </a:t>
            </a:r>
            <a:endParaRPr sz="1800"/>
          </a:p>
        </p:txBody>
      </p:sp>
      <p:pic>
        <p:nvPicPr>
          <p:cNvPr id="239" name="Google Shape;239;p41"/>
          <p:cNvPicPr preferRelativeResize="0"/>
          <p:nvPr/>
        </p:nvPicPr>
        <p:blipFill>
          <a:blip r:embed="rId3">
            <a:alphaModFix/>
          </a:blip>
          <a:stretch>
            <a:fillRect/>
          </a:stretch>
        </p:blipFill>
        <p:spPr>
          <a:xfrm>
            <a:off x="1514550" y="1880325"/>
            <a:ext cx="8842427" cy="40879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subTitle" idx="1"/>
          </p:nvPr>
        </p:nvSpPr>
        <p:spPr>
          <a:xfrm>
            <a:off x="1121350" y="300775"/>
            <a:ext cx="91440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Attaching Receipts	</a:t>
            </a:r>
            <a:endParaRPr/>
          </a:p>
          <a:p>
            <a:pPr marL="457200" lvl="0" indent="-342900" algn="l" rtl="0">
              <a:spcBef>
                <a:spcPts val="1000"/>
              </a:spcBef>
              <a:spcAft>
                <a:spcPts val="0"/>
              </a:spcAft>
              <a:buSzPts val="1800"/>
              <a:buChar char="➢"/>
            </a:pPr>
            <a:r>
              <a:rPr lang="en-US" sz="1800"/>
              <a:t>Choosing “View Full Details” allows you to see everything that is provided from the bank for this specific transaction.  The tab options available: Transaction, Allocation &amp; Detail, Dispute and Receipts.  </a:t>
            </a:r>
            <a:endParaRPr sz="1800"/>
          </a:p>
          <a:p>
            <a:pPr marL="457200" lvl="0" indent="-342900" algn="l" rtl="0">
              <a:spcBef>
                <a:spcPts val="0"/>
              </a:spcBef>
              <a:spcAft>
                <a:spcPts val="0"/>
              </a:spcAft>
              <a:buSzPts val="1800"/>
              <a:buChar char="➢"/>
            </a:pPr>
            <a:r>
              <a:rPr lang="en-US" sz="1800"/>
              <a:t>Select Receipts.</a:t>
            </a:r>
            <a:endParaRPr sz="1800"/>
          </a:p>
        </p:txBody>
      </p:sp>
      <p:pic>
        <p:nvPicPr>
          <p:cNvPr id="245" name="Google Shape;245;p42"/>
          <p:cNvPicPr preferRelativeResize="0"/>
          <p:nvPr/>
        </p:nvPicPr>
        <p:blipFill>
          <a:blip r:embed="rId3">
            <a:alphaModFix/>
          </a:blip>
          <a:stretch>
            <a:fillRect/>
          </a:stretch>
        </p:blipFill>
        <p:spPr>
          <a:xfrm>
            <a:off x="1209675" y="2169375"/>
            <a:ext cx="9144000" cy="3908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subTitle" idx="1"/>
          </p:nvPr>
        </p:nvSpPr>
        <p:spPr>
          <a:xfrm>
            <a:off x="1121350" y="300775"/>
            <a:ext cx="91440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Attaching Receipts	</a:t>
            </a:r>
            <a:endParaRPr/>
          </a:p>
          <a:p>
            <a:pPr marL="457200" lvl="0" indent="-342900" algn="l" rtl="0">
              <a:spcBef>
                <a:spcPts val="1000"/>
              </a:spcBef>
              <a:spcAft>
                <a:spcPts val="0"/>
              </a:spcAft>
              <a:buSzPts val="1800"/>
              <a:buChar char="➢"/>
            </a:pPr>
            <a:r>
              <a:rPr lang="en-US" sz="1800"/>
              <a:t>Select Add </a:t>
            </a:r>
            <a:endParaRPr sz="1800"/>
          </a:p>
          <a:p>
            <a:pPr marL="457200" lvl="0" indent="0" algn="l" rtl="0">
              <a:spcBef>
                <a:spcPts val="1000"/>
              </a:spcBef>
              <a:spcAft>
                <a:spcPts val="0"/>
              </a:spcAft>
              <a:buNone/>
            </a:pPr>
            <a:r>
              <a:rPr lang="en-US" sz="1800"/>
              <a:t>a.  New Receipt (if you saved on your desktop or folder on computer). </a:t>
            </a:r>
            <a:endParaRPr sz="1800"/>
          </a:p>
          <a:p>
            <a:pPr marL="457200" lvl="0" indent="0" algn="l" rtl="0">
              <a:spcBef>
                <a:spcPts val="1000"/>
              </a:spcBef>
              <a:spcAft>
                <a:spcPts val="0"/>
              </a:spcAft>
              <a:buNone/>
            </a:pPr>
            <a:r>
              <a:rPr lang="en-US" sz="1800"/>
              <a:t>OR</a:t>
            </a:r>
            <a:endParaRPr sz="1800"/>
          </a:p>
          <a:p>
            <a:pPr marL="457200" lvl="0" indent="0" algn="l" rtl="0">
              <a:spcBef>
                <a:spcPts val="1000"/>
              </a:spcBef>
              <a:spcAft>
                <a:spcPts val="0"/>
              </a:spcAft>
              <a:buNone/>
            </a:pPr>
            <a:r>
              <a:rPr lang="en-US" sz="1800"/>
              <a:t>b.  Stored Receipt (if you uploaded the receipt to the “Works Receipt Library”.</a:t>
            </a:r>
            <a:endParaRPr sz="1800"/>
          </a:p>
          <a:p>
            <a:pPr marL="457200" lvl="0" indent="0" algn="l" rtl="0">
              <a:spcBef>
                <a:spcPts val="1000"/>
              </a:spcBef>
              <a:spcAft>
                <a:spcPts val="0"/>
              </a:spcAft>
              <a:buNone/>
            </a:pPr>
            <a:endParaRPr sz="1800"/>
          </a:p>
        </p:txBody>
      </p:sp>
      <p:pic>
        <p:nvPicPr>
          <p:cNvPr id="251" name="Google Shape;251;p43"/>
          <p:cNvPicPr preferRelativeResize="0"/>
          <p:nvPr/>
        </p:nvPicPr>
        <p:blipFill>
          <a:blip r:embed="rId3">
            <a:alphaModFix/>
          </a:blip>
          <a:stretch>
            <a:fillRect/>
          </a:stretch>
        </p:blipFill>
        <p:spPr>
          <a:xfrm>
            <a:off x="1121350" y="2475050"/>
            <a:ext cx="9143998" cy="3648950"/>
          </a:xfrm>
          <a:prstGeom prst="rect">
            <a:avLst/>
          </a:prstGeom>
          <a:noFill/>
          <a:ln>
            <a:noFill/>
          </a:ln>
        </p:spPr>
      </p:pic>
      <p:sp>
        <p:nvSpPr>
          <p:cNvPr id="252" name="Google Shape;252;p43"/>
          <p:cNvSpPr txBox="1"/>
          <p:nvPr/>
        </p:nvSpPr>
        <p:spPr>
          <a:xfrm>
            <a:off x="9717175" y="2659225"/>
            <a:ext cx="2189400" cy="2549400"/>
          </a:xfrm>
          <a:prstGeom prst="rect">
            <a:avLst/>
          </a:prstGeom>
          <a:noFill/>
          <a:ln>
            <a:noFill/>
          </a:ln>
        </p:spPr>
        <p:txBody>
          <a:bodyPr spcFirstLastPara="1" wrap="square" lIns="91425" tIns="91425" rIns="91425" bIns="91425" anchor="t" anchorCtr="0">
            <a:noAutofit/>
          </a:bodyPr>
          <a:lstStyle/>
          <a:p>
            <a:pPr marL="457200" lvl="0" indent="0" algn="ctr" rtl="0">
              <a:lnSpc>
                <a:spcPct val="90000"/>
              </a:lnSpc>
              <a:spcBef>
                <a:spcPts val="1000"/>
              </a:spcBef>
              <a:spcAft>
                <a:spcPts val="0"/>
              </a:spcAft>
              <a:buClr>
                <a:schemeClr val="dk1"/>
              </a:buClr>
              <a:buSzPts val="1100"/>
              <a:buFont typeface="Arial"/>
              <a:buNone/>
            </a:pPr>
            <a:r>
              <a:rPr lang="en-US" b="1" i="1">
                <a:solidFill>
                  <a:schemeClr val="accent1"/>
                </a:solidFill>
              </a:rPr>
              <a:t>Note: Preferred Method is “New Receipt”</a:t>
            </a:r>
            <a:endParaRPr b="1" i="1">
              <a:solidFill>
                <a:schemeClr val="accent1"/>
              </a:solidFill>
            </a:endParaRPr>
          </a:p>
          <a:p>
            <a:pPr marL="457200" lvl="0" indent="0" algn="l" rtl="0">
              <a:lnSpc>
                <a:spcPct val="90000"/>
              </a:lnSpc>
              <a:spcBef>
                <a:spcPts val="1000"/>
              </a:spcBef>
              <a:spcAft>
                <a:spcPts val="0"/>
              </a:spcAft>
              <a:buClr>
                <a:schemeClr val="dk1"/>
              </a:buClr>
              <a:buSzPts val="1100"/>
              <a:buFont typeface="Arial"/>
              <a:buNone/>
            </a:pPr>
            <a:endParaRPr sz="1100">
              <a:solidFill>
                <a:schemeClr val="accent1"/>
              </a:solidFill>
            </a:endParaRPr>
          </a:p>
          <a:p>
            <a:pPr marL="0" lvl="0" indent="0" algn="l" rtl="0">
              <a:spcBef>
                <a:spcPts val="0"/>
              </a:spcBef>
              <a:spcAft>
                <a:spcPts val="0"/>
              </a:spcAft>
              <a:buNone/>
            </a:pPr>
            <a:endParaRPr sz="1100">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subTitle" idx="1"/>
          </p:nvPr>
        </p:nvSpPr>
        <p:spPr>
          <a:xfrm>
            <a:off x="1121350" y="300775"/>
            <a:ext cx="9144000" cy="5847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Attaching Receipts	</a:t>
            </a:r>
            <a:endParaRPr/>
          </a:p>
          <a:p>
            <a:pPr marL="457200" lvl="0" indent="-342900" algn="l" rtl="0">
              <a:spcBef>
                <a:spcPts val="1000"/>
              </a:spcBef>
              <a:spcAft>
                <a:spcPts val="0"/>
              </a:spcAft>
              <a:buSzPts val="1800"/>
              <a:buChar char="➢"/>
            </a:pPr>
            <a:r>
              <a:rPr lang="en-US" sz="1800"/>
              <a:t>Double click within “File to Add” field or click “Browse” to locate the specific receipt that you saved on your desktop or in your file folder.  </a:t>
            </a:r>
            <a:endParaRPr sz="1800"/>
          </a:p>
          <a:p>
            <a:pPr marL="457200" lvl="0" indent="-342900" algn="l" rtl="0">
              <a:spcBef>
                <a:spcPts val="0"/>
              </a:spcBef>
              <a:spcAft>
                <a:spcPts val="0"/>
              </a:spcAft>
              <a:buSzPts val="1800"/>
              <a:buChar char="➢"/>
            </a:pPr>
            <a:r>
              <a:rPr lang="en-US" sz="1800"/>
              <a:t>When you have located the correct receipt, double click on the receipt file name and it will automatically populate.</a:t>
            </a:r>
            <a:endParaRPr sz="1800"/>
          </a:p>
          <a:p>
            <a:pPr marL="457200" lvl="0" indent="-342900" algn="l" rtl="0">
              <a:spcBef>
                <a:spcPts val="0"/>
              </a:spcBef>
              <a:spcAft>
                <a:spcPts val="0"/>
              </a:spcAft>
              <a:buSzPts val="1800"/>
              <a:buChar char="➢"/>
            </a:pPr>
            <a:r>
              <a:rPr lang="en-US" sz="1800"/>
              <a:t>Click OK.</a:t>
            </a:r>
            <a:endParaRPr sz="1800"/>
          </a:p>
          <a:p>
            <a:pPr marL="457200" lvl="0" indent="0" algn="ctr" rtl="0">
              <a:spcBef>
                <a:spcPts val="1000"/>
              </a:spcBef>
              <a:spcAft>
                <a:spcPts val="0"/>
              </a:spcAft>
              <a:buNone/>
            </a:pPr>
            <a:endParaRPr sz="1400" b="1" i="1"/>
          </a:p>
          <a:p>
            <a:pPr marL="457200" lvl="0" indent="0" algn="l" rtl="0">
              <a:spcBef>
                <a:spcPts val="1000"/>
              </a:spcBef>
              <a:spcAft>
                <a:spcPts val="0"/>
              </a:spcAft>
              <a:buNone/>
            </a:pPr>
            <a:endParaRPr sz="1800"/>
          </a:p>
        </p:txBody>
      </p:sp>
      <p:pic>
        <p:nvPicPr>
          <p:cNvPr id="258" name="Google Shape;258;p44"/>
          <p:cNvPicPr preferRelativeResize="0"/>
          <p:nvPr/>
        </p:nvPicPr>
        <p:blipFill>
          <a:blip r:embed="rId3">
            <a:alphaModFix/>
          </a:blip>
          <a:stretch>
            <a:fillRect/>
          </a:stretch>
        </p:blipFill>
        <p:spPr>
          <a:xfrm>
            <a:off x="1121350" y="2299325"/>
            <a:ext cx="9755150" cy="3778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5"/>
          <p:cNvSpPr txBox="1">
            <a:spLocks noGrp="1"/>
          </p:cNvSpPr>
          <p:nvPr>
            <p:ph type="subTitle" idx="1"/>
          </p:nvPr>
        </p:nvSpPr>
        <p:spPr>
          <a:xfrm>
            <a:off x="1121350" y="300775"/>
            <a:ext cx="9144000" cy="5847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Attaching Receipts	</a:t>
            </a:r>
            <a:endParaRPr/>
          </a:p>
          <a:p>
            <a:pPr marL="457200" lvl="0" indent="-342900" algn="l" rtl="0">
              <a:spcBef>
                <a:spcPts val="1000"/>
              </a:spcBef>
              <a:spcAft>
                <a:spcPts val="0"/>
              </a:spcAft>
              <a:buSzPts val="1800"/>
              <a:buChar char="➢"/>
            </a:pPr>
            <a:r>
              <a:rPr lang="en-US" sz="1800"/>
              <a:t>Your receipt has been added.</a:t>
            </a:r>
            <a:endParaRPr sz="1800"/>
          </a:p>
        </p:txBody>
      </p:sp>
      <p:pic>
        <p:nvPicPr>
          <p:cNvPr id="264" name="Google Shape;264;p45"/>
          <p:cNvPicPr preferRelativeResize="0"/>
          <p:nvPr/>
        </p:nvPicPr>
        <p:blipFill>
          <a:blip r:embed="rId3">
            <a:alphaModFix/>
          </a:blip>
          <a:stretch>
            <a:fillRect/>
          </a:stretch>
        </p:blipFill>
        <p:spPr>
          <a:xfrm>
            <a:off x="1121350" y="1489575"/>
            <a:ext cx="9615524" cy="42749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6"/>
          <p:cNvSpPr txBox="1">
            <a:spLocks noGrp="1"/>
          </p:cNvSpPr>
          <p:nvPr>
            <p:ph type="subTitle" idx="1"/>
          </p:nvPr>
        </p:nvSpPr>
        <p:spPr>
          <a:xfrm>
            <a:off x="1121350" y="300775"/>
            <a:ext cx="91440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Allocation &amp; Detail</a:t>
            </a:r>
            <a:endParaRPr/>
          </a:p>
          <a:p>
            <a:pPr marL="457200" lvl="0" indent="-342900" algn="l" rtl="0">
              <a:spcBef>
                <a:spcPts val="1000"/>
              </a:spcBef>
              <a:spcAft>
                <a:spcPts val="0"/>
              </a:spcAft>
              <a:buSzPts val="1800"/>
              <a:buChar char="➢"/>
            </a:pPr>
            <a:r>
              <a:rPr lang="en-US" sz="1800"/>
              <a:t>Allocating the fund and account to the transaction.</a:t>
            </a:r>
            <a:endParaRPr sz="1800"/>
          </a:p>
          <a:p>
            <a:pPr marL="914400" lvl="1" indent="-342900" algn="l" rtl="0">
              <a:spcBef>
                <a:spcPts val="0"/>
              </a:spcBef>
              <a:spcAft>
                <a:spcPts val="0"/>
              </a:spcAft>
              <a:buSzPts val="1800"/>
              <a:buChar char="○"/>
            </a:pPr>
            <a:r>
              <a:rPr lang="en-US" sz="1800"/>
              <a:t>Select Allocation and Detail.</a:t>
            </a:r>
            <a:endParaRPr sz="1800"/>
          </a:p>
          <a:p>
            <a:pPr marL="457200" lvl="0" indent="0" algn="l" rtl="0">
              <a:spcBef>
                <a:spcPts val="1000"/>
              </a:spcBef>
              <a:spcAft>
                <a:spcPts val="0"/>
              </a:spcAft>
              <a:buNone/>
            </a:pPr>
            <a:endParaRPr sz="1800"/>
          </a:p>
          <a:p>
            <a:pPr marL="457200" lvl="0" indent="0" algn="l" rtl="0">
              <a:spcBef>
                <a:spcPts val="1000"/>
              </a:spcBef>
              <a:spcAft>
                <a:spcPts val="0"/>
              </a:spcAft>
              <a:buNone/>
            </a:pPr>
            <a:endParaRPr sz="1800"/>
          </a:p>
        </p:txBody>
      </p:sp>
      <p:pic>
        <p:nvPicPr>
          <p:cNvPr id="270" name="Google Shape;270;p46"/>
          <p:cNvPicPr preferRelativeResize="0"/>
          <p:nvPr/>
        </p:nvPicPr>
        <p:blipFill>
          <a:blip r:embed="rId3">
            <a:alphaModFix/>
          </a:blip>
          <a:stretch>
            <a:fillRect/>
          </a:stretch>
        </p:blipFill>
        <p:spPr>
          <a:xfrm>
            <a:off x="1209675" y="1629525"/>
            <a:ext cx="9144000" cy="444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1524000" y="-296019"/>
            <a:ext cx="9144000" cy="1569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Outline</a:t>
            </a:r>
            <a:endParaRPr/>
          </a:p>
        </p:txBody>
      </p:sp>
      <p:sp>
        <p:nvSpPr>
          <p:cNvPr id="100" name="Google Shape;100;p20"/>
          <p:cNvSpPr txBox="1">
            <a:spLocks noGrp="1"/>
          </p:cNvSpPr>
          <p:nvPr>
            <p:ph type="subTitle" idx="1"/>
          </p:nvPr>
        </p:nvSpPr>
        <p:spPr>
          <a:xfrm>
            <a:off x="1524000" y="1450548"/>
            <a:ext cx="9144000" cy="38073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About the PCard</a:t>
            </a:r>
            <a:endParaRPr/>
          </a:p>
          <a:p>
            <a:pPr marL="457200" lvl="0" indent="-381000" algn="l" rtl="0">
              <a:spcBef>
                <a:spcPts val="0"/>
              </a:spcBef>
              <a:spcAft>
                <a:spcPts val="0"/>
              </a:spcAft>
              <a:buSzPts val="2400"/>
              <a:buChar char="●"/>
            </a:pPr>
            <a:r>
              <a:rPr lang="en-US"/>
              <a:t>Reconciler Responsibilities</a:t>
            </a:r>
            <a:endParaRPr/>
          </a:p>
          <a:p>
            <a:pPr marL="457200" lvl="0" indent="-381000" algn="l" rtl="0">
              <a:spcBef>
                <a:spcPts val="0"/>
              </a:spcBef>
              <a:spcAft>
                <a:spcPts val="0"/>
              </a:spcAft>
              <a:buSzPts val="2400"/>
              <a:buChar char="●"/>
            </a:pPr>
            <a:r>
              <a:rPr lang="en-US"/>
              <a:t>Reconciliation Timeline</a:t>
            </a:r>
            <a:endParaRPr/>
          </a:p>
          <a:p>
            <a:pPr marL="457200" lvl="0" indent="-381000" algn="l" rtl="0">
              <a:spcBef>
                <a:spcPts val="0"/>
              </a:spcBef>
              <a:spcAft>
                <a:spcPts val="0"/>
              </a:spcAft>
              <a:buSzPts val="2400"/>
              <a:buChar char="●"/>
            </a:pPr>
            <a:r>
              <a:rPr lang="en-US"/>
              <a:t>Failure to Reconcile</a:t>
            </a:r>
            <a:endParaRPr/>
          </a:p>
          <a:p>
            <a:pPr marL="457200" lvl="0" indent="-381000" algn="l" rtl="0">
              <a:spcBef>
                <a:spcPts val="0"/>
              </a:spcBef>
              <a:spcAft>
                <a:spcPts val="0"/>
              </a:spcAft>
              <a:buSzPts val="2400"/>
              <a:buChar char="●"/>
            </a:pPr>
            <a:r>
              <a:rPr lang="en-US"/>
              <a:t>Reconciliation Tips</a:t>
            </a:r>
            <a:endParaRPr/>
          </a:p>
          <a:p>
            <a:pPr marL="457200" lvl="0" indent="-381000" algn="l" rtl="0">
              <a:spcBef>
                <a:spcPts val="0"/>
              </a:spcBef>
              <a:spcAft>
                <a:spcPts val="0"/>
              </a:spcAft>
              <a:buSzPts val="2400"/>
              <a:buChar char="●"/>
            </a:pPr>
            <a:r>
              <a:rPr lang="en-US"/>
              <a:t>Works Step-by-Step</a:t>
            </a:r>
            <a:endParaRPr/>
          </a:p>
          <a:p>
            <a:pPr marL="914400" lvl="0" indent="-381000" algn="l" rtl="0">
              <a:spcBef>
                <a:spcPts val="0"/>
              </a:spcBef>
              <a:spcAft>
                <a:spcPts val="0"/>
              </a:spcAft>
              <a:buSzPts val="2400"/>
              <a:buChar char="➢"/>
            </a:pPr>
            <a:r>
              <a:rPr lang="en-US"/>
              <a:t>Login and Profile</a:t>
            </a:r>
            <a:endParaRPr/>
          </a:p>
          <a:p>
            <a:pPr marL="914400" lvl="0" indent="-381000" algn="l" rtl="0">
              <a:spcBef>
                <a:spcPts val="0"/>
              </a:spcBef>
              <a:spcAft>
                <a:spcPts val="0"/>
              </a:spcAft>
              <a:buSzPts val="2400"/>
              <a:buChar char="➢"/>
            </a:pPr>
            <a:r>
              <a:rPr lang="en-US"/>
              <a:t>Receipt Upload/Attachment</a:t>
            </a:r>
            <a:endParaRPr/>
          </a:p>
          <a:p>
            <a:pPr marL="914400" lvl="0" indent="-381000" algn="l" rtl="0">
              <a:spcBef>
                <a:spcPts val="0"/>
              </a:spcBef>
              <a:spcAft>
                <a:spcPts val="0"/>
              </a:spcAft>
              <a:buSzPts val="2400"/>
              <a:buChar char="➢"/>
            </a:pPr>
            <a:r>
              <a:rPr lang="en-US"/>
              <a:t>Fund/Accounts</a:t>
            </a:r>
            <a:endParaRPr/>
          </a:p>
          <a:p>
            <a:pPr marL="914400" lvl="0" indent="-381000" algn="l" rtl="0">
              <a:spcBef>
                <a:spcPts val="0"/>
              </a:spcBef>
              <a:spcAft>
                <a:spcPts val="0"/>
              </a:spcAft>
              <a:buSzPts val="2400"/>
              <a:buChar char="➢"/>
            </a:pPr>
            <a:r>
              <a:rPr lang="en-US"/>
              <a:t>Other Useful Features and Reporting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7"/>
          <p:cNvSpPr txBox="1">
            <a:spLocks noGrp="1"/>
          </p:cNvSpPr>
          <p:nvPr>
            <p:ph type="subTitle" idx="1"/>
          </p:nvPr>
        </p:nvSpPr>
        <p:spPr>
          <a:xfrm>
            <a:off x="1121350" y="300775"/>
            <a:ext cx="91440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Allocation &amp; Detail</a:t>
            </a:r>
            <a:endParaRPr/>
          </a:p>
          <a:p>
            <a:pPr marL="457200" lvl="0" indent="-317500" algn="l" rtl="0">
              <a:spcBef>
                <a:spcPts val="1000"/>
              </a:spcBef>
              <a:spcAft>
                <a:spcPts val="0"/>
              </a:spcAft>
              <a:buSzPts val="1400"/>
              <a:buChar char="➢"/>
            </a:pPr>
            <a:r>
              <a:rPr lang="en-US" sz="1400"/>
              <a:t>Allocating the fund and account to the transaction and providing description to purchase</a:t>
            </a:r>
            <a:endParaRPr sz="1400"/>
          </a:p>
          <a:p>
            <a:pPr marL="914400" lvl="1" indent="-317500" algn="l" rtl="0">
              <a:spcBef>
                <a:spcPts val="0"/>
              </a:spcBef>
              <a:spcAft>
                <a:spcPts val="0"/>
              </a:spcAft>
              <a:buSzPts val="1400"/>
              <a:buChar char="○"/>
            </a:pPr>
            <a:r>
              <a:rPr lang="en-US" sz="1400"/>
              <a:t>Select Allocation &amp; Detail</a:t>
            </a:r>
            <a:endParaRPr sz="1400"/>
          </a:p>
          <a:p>
            <a:pPr marL="914400" lvl="1" indent="-317500" algn="l" rtl="0">
              <a:spcBef>
                <a:spcPts val="0"/>
              </a:spcBef>
              <a:spcAft>
                <a:spcPts val="0"/>
              </a:spcAft>
              <a:buSzPts val="1400"/>
              <a:buChar char="○"/>
            </a:pPr>
            <a:r>
              <a:rPr lang="en-US" sz="1400"/>
              <a:t>Input description-</a:t>
            </a:r>
            <a:r>
              <a:rPr lang="en-US" sz="1100">
                <a:solidFill>
                  <a:srgbClr val="FFFFFF"/>
                </a:solidFill>
              </a:rPr>
              <a:t>As of 08032020, ALL PCARD transactions require the business purpose which includes the 5 Ws (Who, What, When, Where, and Why).  When inputting the 5 W information in the Description Field, please leave the vendor name as it automatically shows up and </a:t>
            </a:r>
            <a:r>
              <a:rPr lang="en-US" sz="1100" b="1">
                <a:solidFill>
                  <a:srgbClr val="FFFFFF"/>
                </a:solidFill>
              </a:rPr>
              <a:t>remove</a:t>
            </a:r>
            <a:r>
              <a:rPr lang="en-US" sz="1100">
                <a:solidFill>
                  <a:srgbClr val="FFFFFF"/>
                </a:solidFill>
              </a:rPr>
              <a:t> the word "purchase". If you need guidance, please review the examples of allowable business purposes on the  PCard website within the </a:t>
            </a:r>
            <a:r>
              <a:rPr lang="en-US" sz="1100" b="1">
                <a:solidFill>
                  <a:srgbClr val="FFFFFF"/>
                </a:solidFill>
              </a:rPr>
              <a:t>Business Purpose</a:t>
            </a:r>
            <a:r>
              <a:rPr lang="en-US" sz="1100">
                <a:solidFill>
                  <a:srgbClr val="FFFFFF"/>
                </a:solidFill>
              </a:rPr>
              <a:t> tab.</a:t>
            </a:r>
            <a:endParaRPr sz="1400"/>
          </a:p>
          <a:p>
            <a:pPr marL="914400" lvl="1" indent="-317500" algn="l" rtl="0">
              <a:spcBef>
                <a:spcPts val="0"/>
              </a:spcBef>
              <a:spcAft>
                <a:spcPts val="0"/>
              </a:spcAft>
              <a:buSzPts val="1400"/>
              <a:buChar char="○"/>
            </a:pPr>
            <a:r>
              <a:rPr lang="en-US" sz="1400"/>
              <a:t>Assign Fund (GL01: Fund-Org) if the Default Fund is not the one you wish to use, choose from the funds that you have access to </a:t>
            </a:r>
            <a:r>
              <a:rPr lang="en-US" sz="1400" b="1"/>
              <a:t>based on fund availability and Security Acces</a:t>
            </a:r>
            <a:r>
              <a:rPr lang="en-US" sz="1400"/>
              <a:t>s.</a:t>
            </a:r>
            <a:endParaRPr sz="1400"/>
          </a:p>
          <a:p>
            <a:pPr marL="914400" marR="0" lvl="1" indent="-317500" algn="l" rtl="0">
              <a:lnSpc>
                <a:spcPct val="90000"/>
              </a:lnSpc>
              <a:spcBef>
                <a:spcPts val="0"/>
              </a:spcBef>
              <a:spcAft>
                <a:spcPts val="0"/>
              </a:spcAft>
              <a:buClr>
                <a:schemeClr val="lt1"/>
              </a:buClr>
              <a:buSzPts val="1400"/>
              <a:buFont typeface="Arial"/>
              <a:buChar char="○"/>
            </a:pPr>
            <a:r>
              <a:rPr lang="en-US" sz="1400"/>
              <a:t>Assign Account Code (GL02: Account) by typing an account the accounts will start to populate, choose the correct one.  N</a:t>
            </a:r>
            <a:r>
              <a:rPr lang="en-US" sz="1400" b="1" i="1"/>
              <a:t>ote: You may add lines for multiple fund/account assignments or remove if not needed.  You only have access to the funds assigned to your group in the Works system.</a:t>
            </a:r>
            <a:endParaRPr sz="1400" b="1" i="1"/>
          </a:p>
          <a:p>
            <a:pPr marL="457200" lvl="0" indent="0" algn="l" rtl="0">
              <a:spcBef>
                <a:spcPts val="1000"/>
              </a:spcBef>
              <a:spcAft>
                <a:spcPts val="0"/>
              </a:spcAft>
              <a:buNone/>
            </a:pPr>
            <a:endParaRPr sz="1800"/>
          </a:p>
        </p:txBody>
      </p:sp>
      <p:sp>
        <p:nvSpPr>
          <p:cNvPr id="276" name="Google Shape;276;p47"/>
          <p:cNvSpPr txBox="1"/>
          <p:nvPr/>
        </p:nvSpPr>
        <p:spPr>
          <a:xfrm>
            <a:off x="10265350" y="1230500"/>
            <a:ext cx="1781100" cy="49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The vendor name will default in the Description field.  Leave the vendor name as shown and include the Business Purpose with the 5 W’s-Who, What, When, Where, Why.  This field allows up to 450 +  characters.  When the transaction encumbers your funds, the description up to 35 characters will be included in the Banner journal entry.</a:t>
            </a:r>
            <a:endParaRPr>
              <a:solidFill>
                <a:schemeClr val="accent1"/>
              </a:solidFill>
            </a:endParaRPr>
          </a:p>
        </p:txBody>
      </p:sp>
      <p:pic>
        <p:nvPicPr>
          <p:cNvPr id="277" name="Google Shape;277;p47"/>
          <p:cNvPicPr preferRelativeResize="0"/>
          <p:nvPr/>
        </p:nvPicPr>
        <p:blipFill>
          <a:blip r:embed="rId3">
            <a:alphaModFix/>
          </a:blip>
          <a:stretch>
            <a:fillRect/>
          </a:stretch>
        </p:blipFill>
        <p:spPr>
          <a:xfrm>
            <a:off x="1621400" y="3187975"/>
            <a:ext cx="8333800" cy="31441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8"/>
          <p:cNvSpPr txBox="1">
            <a:spLocks noGrp="1"/>
          </p:cNvSpPr>
          <p:nvPr>
            <p:ph type="subTitle" idx="1"/>
          </p:nvPr>
        </p:nvSpPr>
        <p:spPr>
          <a:xfrm>
            <a:off x="1121350" y="300775"/>
            <a:ext cx="91440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Allocation &amp; Detail</a:t>
            </a:r>
            <a:endParaRPr/>
          </a:p>
          <a:p>
            <a:pPr marL="457200" lvl="0" indent="-317500" algn="l" rtl="0">
              <a:spcBef>
                <a:spcPts val="1000"/>
              </a:spcBef>
              <a:spcAft>
                <a:spcPts val="0"/>
              </a:spcAft>
              <a:buSzPts val="1400"/>
              <a:buChar char="➢"/>
            </a:pPr>
            <a:r>
              <a:rPr lang="en-US" sz="1400"/>
              <a:t>Once you have attached the receipt and assigned the fund and account, you should see the 3 green check marks when the transaction is ready for approval.  When you have finished allocating, etc., click Save and Close.</a:t>
            </a:r>
            <a:endParaRPr sz="1400" b="1"/>
          </a:p>
        </p:txBody>
      </p:sp>
      <p:pic>
        <p:nvPicPr>
          <p:cNvPr id="283" name="Google Shape;283;p48"/>
          <p:cNvPicPr preferRelativeResize="0"/>
          <p:nvPr/>
        </p:nvPicPr>
        <p:blipFill>
          <a:blip r:embed="rId3">
            <a:alphaModFix/>
          </a:blip>
          <a:stretch>
            <a:fillRect/>
          </a:stretch>
        </p:blipFill>
        <p:spPr>
          <a:xfrm>
            <a:off x="1121350" y="1711225"/>
            <a:ext cx="9815450" cy="42882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9"/>
          <p:cNvSpPr txBox="1">
            <a:spLocks noGrp="1"/>
          </p:cNvSpPr>
          <p:nvPr>
            <p:ph type="subTitle" idx="1"/>
          </p:nvPr>
        </p:nvSpPr>
        <p:spPr>
          <a:xfrm>
            <a:off x="1121350" y="300775"/>
            <a:ext cx="91440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Reconciler Sign Off</a:t>
            </a:r>
            <a:endParaRPr/>
          </a:p>
          <a:p>
            <a:pPr marL="457200" lvl="0" indent="-317500" algn="l" rtl="0">
              <a:spcBef>
                <a:spcPts val="1000"/>
              </a:spcBef>
              <a:spcAft>
                <a:spcPts val="0"/>
              </a:spcAft>
              <a:buSzPts val="1400"/>
              <a:buChar char="➢"/>
            </a:pPr>
            <a:r>
              <a:rPr lang="en-US" sz="1400"/>
              <a:t>Reconciler signs off on transactions ready for the Approver’s review and sign off.</a:t>
            </a:r>
            <a:endParaRPr sz="1400"/>
          </a:p>
          <a:p>
            <a:pPr marL="457200" lvl="0" indent="0" algn="l" rtl="0">
              <a:spcBef>
                <a:spcPts val="1000"/>
              </a:spcBef>
              <a:spcAft>
                <a:spcPts val="0"/>
              </a:spcAft>
              <a:buNone/>
            </a:pPr>
            <a:endParaRPr sz="1400"/>
          </a:p>
        </p:txBody>
      </p:sp>
      <p:sp>
        <p:nvSpPr>
          <p:cNvPr id="289" name="Google Shape;289;p49"/>
          <p:cNvSpPr txBox="1"/>
          <p:nvPr/>
        </p:nvSpPr>
        <p:spPr>
          <a:xfrm>
            <a:off x="10265350" y="1230500"/>
            <a:ext cx="1781100" cy="44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When ready to send transactions to Approver, choose the box to the left of the transaction number and click “Sign Off”.  Reconciler is finished UNLESS the Approver or PCard Administrator flags the transaction.  </a:t>
            </a:r>
            <a:r>
              <a:rPr lang="en-US" i="1">
                <a:solidFill>
                  <a:schemeClr val="accent1"/>
                </a:solidFill>
              </a:rPr>
              <a:t>Note: transactions are not fully reconciled until signed off by the Approver and all flagged issues have been resolved.</a:t>
            </a:r>
            <a:endParaRPr i="1">
              <a:solidFill>
                <a:schemeClr val="accent1"/>
              </a:solidFill>
            </a:endParaRPr>
          </a:p>
        </p:txBody>
      </p:sp>
      <p:pic>
        <p:nvPicPr>
          <p:cNvPr id="290" name="Google Shape;290;p49"/>
          <p:cNvPicPr preferRelativeResize="0"/>
          <p:nvPr/>
        </p:nvPicPr>
        <p:blipFill rotWithShape="1">
          <a:blip r:embed="rId3">
            <a:alphaModFix/>
          </a:blip>
          <a:srcRect l="669" t="120" r="-669" b="-120"/>
          <a:stretch/>
        </p:blipFill>
        <p:spPr>
          <a:xfrm>
            <a:off x="1121350" y="1297725"/>
            <a:ext cx="8941049" cy="4272525"/>
          </a:xfrm>
          <a:prstGeom prst="rect">
            <a:avLst/>
          </a:prstGeom>
          <a:noFill/>
          <a:ln>
            <a:noFill/>
          </a:ln>
        </p:spPr>
      </p:pic>
      <p:cxnSp>
        <p:nvCxnSpPr>
          <p:cNvPr id="291" name="Google Shape;291;p49"/>
          <p:cNvCxnSpPr/>
          <p:nvPr/>
        </p:nvCxnSpPr>
        <p:spPr>
          <a:xfrm flipH="1">
            <a:off x="6369775" y="5038675"/>
            <a:ext cx="1009800" cy="229800"/>
          </a:xfrm>
          <a:prstGeom prst="straightConnector1">
            <a:avLst/>
          </a:prstGeom>
          <a:noFill/>
          <a:ln w="38100" cap="flat" cmpd="sng">
            <a:solidFill>
              <a:schemeClr val="accent1"/>
            </a:solidFill>
            <a:prstDash val="solid"/>
            <a:round/>
            <a:headEnd type="none" w="med" len="med"/>
            <a:tailEnd type="triangle" w="med" len="med"/>
          </a:ln>
        </p:spPr>
      </p:cxnSp>
      <p:cxnSp>
        <p:nvCxnSpPr>
          <p:cNvPr id="292" name="Google Shape;292;p49"/>
          <p:cNvCxnSpPr/>
          <p:nvPr/>
        </p:nvCxnSpPr>
        <p:spPr>
          <a:xfrm>
            <a:off x="389325" y="2864975"/>
            <a:ext cx="811800" cy="3396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subTitle" idx="1"/>
          </p:nvPr>
        </p:nvSpPr>
        <p:spPr>
          <a:xfrm>
            <a:off x="1121350" y="300775"/>
            <a:ext cx="91440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Flagged Transactions</a:t>
            </a:r>
            <a:endParaRPr/>
          </a:p>
          <a:p>
            <a:pPr marL="457200" lvl="0" indent="0" algn="l" rtl="0">
              <a:spcBef>
                <a:spcPts val="1000"/>
              </a:spcBef>
              <a:spcAft>
                <a:spcPts val="0"/>
              </a:spcAft>
              <a:buNone/>
            </a:pPr>
            <a:r>
              <a:rPr lang="en-US" sz="1400"/>
              <a:t>Due to missing receipts or a wrong receipt attached, incorrect funds or accounts or important information not provided, the Approver or the PCard Administrator may elect to flag a transaction.  When a transaction is flagged by the Approver or PCard Administrator the Reconciler(s) will receive a notification via email that a transaction needs to be addressed along with a “comment” of what is being requested.</a:t>
            </a:r>
            <a:endParaRPr sz="1400"/>
          </a:p>
          <a:p>
            <a:pPr marL="914400" lvl="0" indent="-317500" algn="l" rtl="0">
              <a:spcBef>
                <a:spcPts val="1000"/>
              </a:spcBef>
              <a:spcAft>
                <a:spcPts val="0"/>
              </a:spcAft>
              <a:buSzPts val="1400"/>
              <a:buChar char="➢"/>
            </a:pPr>
            <a:r>
              <a:rPr lang="en-US" sz="1400"/>
              <a:t>Click on the blue hyperlink “Flagged” on the HOME page.</a:t>
            </a:r>
            <a:endParaRPr sz="1400"/>
          </a:p>
        </p:txBody>
      </p:sp>
      <p:pic>
        <p:nvPicPr>
          <p:cNvPr id="298" name="Google Shape;298;p50"/>
          <p:cNvPicPr preferRelativeResize="0"/>
          <p:nvPr/>
        </p:nvPicPr>
        <p:blipFill>
          <a:blip r:embed="rId3">
            <a:alphaModFix/>
          </a:blip>
          <a:stretch>
            <a:fillRect/>
          </a:stretch>
        </p:blipFill>
        <p:spPr>
          <a:xfrm>
            <a:off x="1121350" y="2225150"/>
            <a:ext cx="9689726" cy="3704650"/>
          </a:xfrm>
          <a:prstGeom prst="rect">
            <a:avLst/>
          </a:prstGeom>
          <a:noFill/>
          <a:ln>
            <a:noFill/>
          </a:ln>
        </p:spPr>
      </p:pic>
      <p:cxnSp>
        <p:nvCxnSpPr>
          <p:cNvPr id="299" name="Google Shape;299;p50"/>
          <p:cNvCxnSpPr/>
          <p:nvPr/>
        </p:nvCxnSpPr>
        <p:spPr>
          <a:xfrm flipH="1">
            <a:off x="9147225" y="3948850"/>
            <a:ext cx="1069800" cy="1500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1"/>
          <p:cNvSpPr txBox="1">
            <a:spLocks noGrp="1"/>
          </p:cNvSpPr>
          <p:nvPr>
            <p:ph type="subTitle" idx="1"/>
          </p:nvPr>
        </p:nvSpPr>
        <p:spPr>
          <a:xfrm>
            <a:off x="1121350" y="300775"/>
            <a:ext cx="9929400" cy="496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Flagged Transactions</a:t>
            </a:r>
            <a:endParaRPr/>
          </a:p>
          <a:p>
            <a:pPr marL="457200" lvl="0" indent="-317500" algn="l" rtl="0">
              <a:spcBef>
                <a:spcPts val="1000"/>
              </a:spcBef>
              <a:spcAft>
                <a:spcPts val="0"/>
              </a:spcAft>
              <a:buSzPts val="1400"/>
              <a:buChar char="➢"/>
            </a:pPr>
            <a:r>
              <a:rPr lang="en-US" sz="1400"/>
              <a:t>To view why the transaction was flagged</a:t>
            </a:r>
            <a:endParaRPr sz="1400"/>
          </a:p>
          <a:p>
            <a:pPr marL="1371600" marR="0" lvl="1" indent="-317500" algn="l" rtl="0">
              <a:lnSpc>
                <a:spcPct val="90000"/>
              </a:lnSpc>
              <a:spcBef>
                <a:spcPts val="0"/>
              </a:spcBef>
              <a:spcAft>
                <a:spcPts val="0"/>
              </a:spcAft>
              <a:buClr>
                <a:schemeClr val="lt1"/>
              </a:buClr>
              <a:buSzPts val="1400"/>
              <a:buFont typeface="Arial"/>
              <a:buChar char="○"/>
            </a:pPr>
            <a:r>
              <a:rPr lang="en-US" sz="1400"/>
              <a:t>Click on the +/- sign on the left side the transaction to view the reason for the flag under “comments”.</a:t>
            </a:r>
            <a:endParaRPr sz="1400"/>
          </a:p>
          <a:p>
            <a:pPr marL="1371600" marR="0" lvl="1" indent="-317500" algn="l" rtl="0">
              <a:lnSpc>
                <a:spcPct val="90000"/>
              </a:lnSpc>
              <a:spcBef>
                <a:spcPts val="0"/>
              </a:spcBef>
              <a:spcAft>
                <a:spcPts val="0"/>
              </a:spcAft>
              <a:buClr>
                <a:schemeClr val="lt1"/>
              </a:buClr>
              <a:buSzPts val="1400"/>
              <a:buFont typeface="Arial"/>
              <a:buChar char="○"/>
            </a:pPr>
            <a:r>
              <a:rPr lang="en-US" sz="1400"/>
              <a:t>Make the necessary changes by selecting the transaction, “View Full Details” and going back into the transaction.  After modifications have been made, Save and Close.</a:t>
            </a:r>
            <a:endParaRPr sz="1400"/>
          </a:p>
          <a:p>
            <a:pPr marL="1371600" marR="0" lvl="1" indent="-317500" algn="l" rtl="0">
              <a:lnSpc>
                <a:spcPct val="90000"/>
              </a:lnSpc>
              <a:spcBef>
                <a:spcPts val="0"/>
              </a:spcBef>
              <a:spcAft>
                <a:spcPts val="0"/>
              </a:spcAft>
              <a:buClr>
                <a:schemeClr val="lt1"/>
              </a:buClr>
              <a:buSzPts val="1400"/>
              <a:buFont typeface="Arial"/>
              <a:buChar char="○"/>
            </a:pPr>
            <a:r>
              <a:rPr lang="en-US" sz="1400"/>
              <a:t>Remove flag by choosing from the drop down arrow on the transaction number by selecting, “remove flag”, add comment and click OK.  </a:t>
            </a:r>
            <a:endParaRPr sz="1400"/>
          </a:p>
          <a:p>
            <a:pPr marL="914400" lvl="0" indent="0" algn="l" rtl="0">
              <a:spcBef>
                <a:spcPts val="1000"/>
              </a:spcBef>
              <a:spcAft>
                <a:spcPts val="0"/>
              </a:spcAft>
              <a:buNone/>
            </a:pPr>
            <a:r>
              <a:rPr lang="en-US" sz="1400"/>
              <a:t>After the flag has been removed, the transaction will go back to the person who flagged the </a:t>
            </a:r>
            <a:endParaRPr sz="1400"/>
          </a:p>
          <a:p>
            <a:pPr marL="914400" lvl="0" indent="0" algn="l" rtl="0">
              <a:spcBef>
                <a:spcPts val="0"/>
              </a:spcBef>
              <a:spcAft>
                <a:spcPts val="0"/>
              </a:spcAft>
              <a:buNone/>
            </a:pPr>
            <a:r>
              <a:rPr lang="en-US" sz="1400"/>
              <a:t>transaction, either the Approver or PCard Administrator.</a:t>
            </a:r>
            <a:endParaRPr sz="1400"/>
          </a:p>
          <a:p>
            <a:pPr marL="914400" lvl="0" indent="0" algn="l" rtl="0">
              <a:spcBef>
                <a:spcPts val="1000"/>
              </a:spcBef>
              <a:spcAft>
                <a:spcPts val="0"/>
              </a:spcAft>
              <a:buNone/>
            </a:pPr>
            <a:endParaRPr sz="1400"/>
          </a:p>
          <a:p>
            <a:pPr marL="914400" lvl="0" indent="0" algn="l" rtl="0">
              <a:spcBef>
                <a:spcPts val="1000"/>
              </a:spcBef>
              <a:spcAft>
                <a:spcPts val="0"/>
              </a:spcAft>
              <a:buNone/>
            </a:pPr>
            <a:endParaRPr sz="1400"/>
          </a:p>
        </p:txBody>
      </p:sp>
      <p:pic>
        <p:nvPicPr>
          <p:cNvPr id="305" name="Google Shape;305;p51"/>
          <p:cNvPicPr preferRelativeResize="0"/>
          <p:nvPr/>
        </p:nvPicPr>
        <p:blipFill>
          <a:blip r:embed="rId3">
            <a:alphaModFix/>
          </a:blip>
          <a:stretch>
            <a:fillRect/>
          </a:stretch>
        </p:blipFill>
        <p:spPr>
          <a:xfrm>
            <a:off x="1121350" y="2705275"/>
            <a:ext cx="9679774" cy="3483900"/>
          </a:xfrm>
          <a:prstGeom prst="rect">
            <a:avLst/>
          </a:prstGeom>
          <a:noFill/>
          <a:ln>
            <a:noFill/>
          </a:ln>
        </p:spPr>
      </p:pic>
      <p:sp>
        <p:nvSpPr>
          <p:cNvPr id="306" name="Google Shape;306;p51"/>
          <p:cNvSpPr/>
          <p:nvPr/>
        </p:nvSpPr>
        <p:spPr>
          <a:xfrm>
            <a:off x="3533825" y="4302475"/>
            <a:ext cx="179675" cy="119800"/>
          </a:xfrm>
          <a:prstGeom prst="flowChartMerg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cxnSp>
        <p:nvCxnSpPr>
          <p:cNvPr id="307" name="Google Shape;307;p51"/>
          <p:cNvCxnSpPr/>
          <p:nvPr/>
        </p:nvCxnSpPr>
        <p:spPr>
          <a:xfrm flipH="1">
            <a:off x="3803125" y="3134525"/>
            <a:ext cx="2805300" cy="11181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2"/>
          <p:cNvSpPr txBox="1">
            <a:spLocks noGrp="1"/>
          </p:cNvSpPr>
          <p:nvPr>
            <p:ph type="ctrTitle"/>
          </p:nvPr>
        </p:nvSpPr>
        <p:spPr>
          <a:xfrm>
            <a:off x="1524000" y="239575"/>
            <a:ext cx="9144000" cy="1058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Useful Features</a:t>
            </a:r>
            <a:endParaRPr/>
          </a:p>
        </p:txBody>
      </p:sp>
      <p:sp>
        <p:nvSpPr>
          <p:cNvPr id="313" name="Google Shape;313;p52"/>
          <p:cNvSpPr txBox="1">
            <a:spLocks noGrp="1"/>
          </p:cNvSpPr>
          <p:nvPr>
            <p:ph type="subTitle" idx="1"/>
          </p:nvPr>
        </p:nvSpPr>
        <p:spPr>
          <a:xfrm>
            <a:off x="1474100" y="1297675"/>
            <a:ext cx="9144000" cy="4711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Declined Cards</a:t>
            </a:r>
            <a:endParaRPr/>
          </a:p>
          <a:p>
            <a:pPr marL="0" lvl="0" indent="0" algn="l" rtl="0">
              <a:spcBef>
                <a:spcPts val="1000"/>
              </a:spcBef>
              <a:spcAft>
                <a:spcPts val="0"/>
              </a:spcAft>
              <a:buNone/>
            </a:pPr>
            <a:endParaRPr/>
          </a:p>
        </p:txBody>
      </p:sp>
      <p:pic>
        <p:nvPicPr>
          <p:cNvPr id="314" name="Google Shape;314;p52"/>
          <p:cNvPicPr preferRelativeResize="0"/>
          <p:nvPr/>
        </p:nvPicPr>
        <p:blipFill>
          <a:blip r:embed="rId3">
            <a:alphaModFix/>
          </a:blip>
          <a:stretch>
            <a:fillRect/>
          </a:stretch>
        </p:blipFill>
        <p:spPr>
          <a:xfrm>
            <a:off x="1524000" y="2062175"/>
            <a:ext cx="7939099" cy="3776650"/>
          </a:xfrm>
          <a:prstGeom prst="rect">
            <a:avLst/>
          </a:prstGeom>
          <a:noFill/>
          <a:ln>
            <a:noFill/>
          </a:ln>
        </p:spPr>
      </p:pic>
      <p:sp>
        <p:nvSpPr>
          <p:cNvPr id="315" name="Google Shape;315;p52"/>
          <p:cNvSpPr txBox="1"/>
          <p:nvPr/>
        </p:nvSpPr>
        <p:spPr>
          <a:xfrm>
            <a:off x="9703025" y="2062175"/>
            <a:ext cx="2106300" cy="38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I</a:t>
            </a:r>
            <a:r>
              <a:rPr lang="en-US" sz="1200">
                <a:solidFill>
                  <a:schemeClr val="accent1"/>
                </a:solidFill>
              </a:rPr>
              <a:t>f a card is being declined, you may view the reason in the Accounts Dashboard on the Home page by choosing the card holder’s profile.  Click on the card ID and “View Auth Log” to see pending and declined transactions. If you see a Decline by Score 1, this means fraud and the card holder will need to contact the bank.  MCC exclusion, email the PCard  Administrator with the 5 W’s and fund information so the card can be opened to allow the transaction to go through.</a:t>
            </a:r>
            <a:endParaRPr sz="1200">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3"/>
          <p:cNvSpPr txBox="1">
            <a:spLocks noGrp="1"/>
          </p:cNvSpPr>
          <p:nvPr>
            <p:ph type="subTitle" idx="1"/>
          </p:nvPr>
        </p:nvSpPr>
        <p:spPr>
          <a:xfrm>
            <a:off x="1474100" y="239595"/>
            <a:ext cx="9144000" cy="435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Transaction View Customization</a:t>
            </a:r>
            <a:endParaRPr/>
          </a:p>
          <a:p>
            <a:pPr marL="457200" lvl="0" indent="-317500" algn="l" rtl="0">
              <a:spcBef>
                <a:spcPts val="1000"/>
              </a:spcBef>
              <a:spcAft>
                <a:spcPts val="0"/>
              </a:spcAft>
              <a:buSzPts val="1400"/>
              <a:buChar char="➢"/>
            </a:pPr>
            <a:r>
              <a:rPr lang="en-US" sz="1400"/>
              <a:t>To customize your view you can drag and drop columns to the left of right, add/delete columns of </a:t>
            </a:r>
            <a:endParaRPr sz="1400"/>
          </a:p>
          <a:p>
            <a:pPr marL="0" lvl="0" indent="457200" algn="l" rtl="0">
              <a:spcBef>
                <a:spcPts val="0"/>
              </a:spcBef>
              <a:spcAft>
                <a:spcPts val="0"/>
              </a:spcAft>
              <a:buNone/>
            </a:pPr>
            <a:r>
              <a:rPr lang="en-US" sz="1400"/>
              <a:t>information by clicking on the Columns dropdown.</a:t>
            </a:r>
            <a:endParaRPr sz="1400"/>
          </a:p>
        </p:txBody>
      </p:sp>
      <p:pic>
        <p:nvPicPr>
          <p:cNvPr id="321" name="Google Shape;321;p53"/>
          <p:cNvPicPr preferRelativeResize="0"/>
          <p:nvPr/>
        </p:nvPicPr>
        <p:blipFill>
          <a:blip r:embed="rId3">
            <a:alphaModFix/>
          </a:blip>
          <a:stretch>
            <a:fillRect/>
          </a:stretch>
        </p:blipFill>
        <p:spPr>
          <a:xfrm>
            <a:off x="1474100" y="1480950"/>
            <a:ext cx="8228925" cy="4095750"/>
          </a:xfrm>
          <a:prstGeom prst="rect">
            <a:avLst/>
          </a:prstGeom>
          <a:noFill/>
          <a:ln>
            <a:noFill/>
          </a:ln>
        </p:spPr>
      </p:pic>
      <p:sp>
        <p:nvSpPr>
          <p:cNvPr id="322" name="Google Shape;322;p53"/>
          <p:cNvSpPr txBox="1"/>
          <p:nvPr/>
        </p:nvSpPr>
        <p:spPr>
          <a:xfrm>
            <a:off x="9982525" y="1832575"/>
            <a:ext cx="1863300" cy="28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Document is Transaction Number-This is issued by the bank.</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r>
              <a:rPr lang="en-US">
                <a:solidFill>
                  <a:schemeClr val="accent1"/>
                </a:solidFill>
              </a:rPr>
              <a:t>Account ID is the last 4 digits on the credit card.</a:t>
            </a:r>
            <a:endParaRPr>
              <a:solidFill>
                <a:schemeClr val="accent1"/>
              </a:solidFill>
            </a:endParaRPr>
          </a:p>
        </p:txBody>
      </p:sp>
      <p:cxnSp>
        <p:nvCxnSpPr>
          <p:cNvPr id="323" name="Google Shape;323;p53"/>
          <p:cNvCxnSpPr/>
          <p:nvPr/>
        </p:nvCxnSpPr>
        <p:spPr>
          <a:xfrm flipH="1">
            <a:off x="2665125" y="1627175"/>
            <a:ext cx="918600" cy="629100"/>
          </a:xfrm>
          <a:prstGeom prst="straightConnector1">
            <a:avLst/>
          </a:prstGeom>
          <a:noFill/>
          <a:ln w="38100" cap="flat" cmpd="sng">
            <a:solidFill>
              <a:schemeClr val="accent1"/>
            </a:solidFill>
            <a:prstDash val="solid"/>
            <a:round/>
            <a:headEnd type="none" w="med" len="med"/>
            <a:tailEnd type="triangle" w="med" len="med"/>
          </a:ln>
        </p:spPr>
      </p:cxnSp>
      <p:cxnSp>
        <p:nvCxnSpPr>
          <p:cNvPr id="324" name="Google Shape;324;p53"/>
          <p:cNvCxnSpPr/>
          <p:nvPr/>
        </p:nvCxnSpPr>
        <p:spPr>
          <a:xfrm rot="10800000">
            <a:off x="3164550" y="4452275"/>
            <a:ext cx="808500" cy="369300"/>
          </a:xfrm>
          <a:prstGeom prst="straightConnector1">
            <a:avLst/>
          </a:prstGeom>
          <a:noFill/>
          <a:ln w="38100" cap="flat" cmpd="sng">
            <a:solidFill>
              <a:schemeClr val="accent1"/>
            </a:solidFill>
            <a:prstDash val="solid"/>
            <a:round/>
            <a:headEnd type="none" w="med" len="med"/>
            <a:tailEnd type="triangle" w="med" len="med"/>
          </a:ln>
        </p:spPr>
      </p:cxnSp>
      <p:cxnSp>
        <p:nvCxnSpPr>
          <p:cNvPr id="325" name="Google Shape;325;p53"/>
          <p:cNvCxnSpPr/>
          <p:nvPr/>
        </p:nvCxnSpPr>
        <p:spPr>
          <a:xfrm flipH="1">
            <a:off x="9445925" y="1100775"/>
            <a:ext cx="918600" cy="6291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4"/>
          <p:cNvSpPr txBox="1">
            <a:spLocks noGrp="1"/>
          </p:cNvSpPr>
          <p:nvPr>
            <p:ph type="subTitle" idx="1"/>
          </p:nvPr>
        </p:nvSpPr>
        <p:spPr>
          <a:xfrm>
            <a:off x="1474100" y="229620"/>
            <a:ext cx="9144000" cy="435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Search Transactions </a:t>
            </a:r>
            <a:endParaRPr/>
          </a:p>
          <a:p>
            <a:pPr marL="457200" lvl="0" indent="-317500" algn="l" rtl="0">
              <a:spcBef>
                <a:spcPts val="1000"/>
              </a:spcBef>
              <a:spcAft>
                <a:spcPts val="0"/>
              </a:spcAft>
              <a:buSzPts val="1400"/>
              <a:buChar char="➢"/>
            </a:pPr>
            <a:r>
              <a:rPr lang="en-US" sz="1400"/>
              <a:t>To search for a specific transaction, you can filter by Vendor Name, Card holder or TXN number.  You can input the partial name or number and the TXN number/Card holder/Vendor that has those characters will populate.</a:t>
            </a:r>
            <a:endParaRPr sz="1400"/>
          </a:p>
          <a:p>
            <a:pPr marL="457200" lvl="0" indent="0" algn="l" rtl="0">
              <a:spcBef>
                <a:spcPts val="1000"/>
              </a:spcBef>
              <a:spcAft>
                <a:spcPts val="0"/>
              </a:spcAft>
              <a:buNone/>
            </a:pPr>
            <a:endParaRPr sz="1400"/>
          </a:p>
        </p:txBody>
      </p:sp>
      <p:pic>
        <p:nvPicPr>
          <p:cNvPr id="331" name="Google Shape;331;p54"/>
          <p:cNvPicPr preferRelativeResize="0"/>
          <p:nvPr/>
        </p:nvPicPr>
        <p:blipFill>
          <a:blip r:embed="rId3">
            <a:alphaModFix/>
          </a:blip>
          <a:stretch>
            <a:fillRect/>
          </a:stretch>
        </p:blipFill>
        <p:spPr>
          <a:xfrm>
            <a:off x="1474100" y="1550400"/>
            <a:ext cx="8378650" cy="4359299"/>
          </a:xfrm>
          <a:prstGeom prst="rect">
            <a:avLst/>
          </a:prstGeom>
          <a:noFill/>
          <a:ln>
            <a:noFill/>
          </a:ln>
        </p:spPr>
      </p:pic>
      <p:cxnSp>
        <p:nvCxnSpPr>
          <p:cNvPr id="332" name="Google Shape;332;p54"/>
          <p:cNvCxnSpPr/>
          <p:nvPr/>
        </p:nvCxnSpPr>
        <p:spPr>
          <a:xfrm flipH="1">
            <a:off x="5432825" y="2655350"/>
            <a:ext cx="786300" cy="452100"/>
          </a:xfrm>
          <a:prstGeom prst="straightConnector1">
            <a:avLst/>
          </a:prstGeom>
          <a:noFill/>
          <a:ln w="38100" cap="flat" cmpd="sng">
            <a:solidFill>
              <a:schemeClr val="accent1"/>
            </a:solidFill>
            <a:prstDash val="solid"/>
            <a:round/>
            <a:headEnd type="none" w="med" len="med"/>
            <a:tailEnd type="triangle" w="med" len="med"/>
          </a:ln>
        </p:spPr>
      </p:cxnSp>
      <p:cxnSp>
        <p:nvCxnSpPr>
          <p:cNvPr id="333" name="Google Shape;333;p54"/>
          <p:cNvCxnSpPr/>
          <p:nvPr/>
        </p:nvCxnSpPr>
        <p:spPr>
          <a:xfrm flipH="1">
            <a:off x="7761575" y="2655350"/>
            <a:ext cx="763500" cy="544500"/>
          </a:xfrm>
          <a:prstGeom prst="straightConnector1">
            <a:avLst/>
          </a:prstGeom>
          <a:noFill/>
          <a:ln w="38100" cap="flat" cmpd="sng">
            <a:solidFill>
              <a:schemeClr val="accent1"/>
            </a:solidFill>
            <a:prstDash val="solid"/>
            <a:round/>
            <a:headEnd type="none" w="med" len="med"/>
            <a:tailEnd type="triangle" w="med" len="med"/>
          </a:ln>
        </p:spPr>
      </p:cxnSp>
      <p:cxnSp>
        <p:nvCxnSpPr>
          <p:cNvPr id="334" name="Google Shape;334;p54"/>
          <p:cNvCxnSpPr/>
          <p:nvPr/>
        </p:nvCxnSpPr>
        <p:spPr>
          <a:xfrm flipH="1">
            <a:off x="2670350" y="2655350"/>
            <a:ext cx="783600" cy="4521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5"/>
          <p:cNvSpPr txBox="1">
            <a:spLocks noGrp="1"/>
          </p:cNvSpPr>
          <p:nvPr>
            <p:ph type="subTitle" idx="1"/>
          </p:nvPr>
        </p:nvSpPr>
        <p:spPr>
          <a:xfrm>
            <a:off x="1474100" y="229620"/>
            <a:ext cx="9144000" cy="435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Reports </a:t>
            </a:r>
            <a:endParaRPr/>
          </a:p>
          <a:p>
            <a:pPr marL="457200" lvl="0" indent="-317500" algn="l" rtl="0">
              <a:spcBef>
                <a:spcPts val="1000"/>
              </a:spcBef>
              <a:spcAft>
                <a:spcPts val="0"/>
              </a:spcAft>
              <a:buSzPts val="1400"/>
              <a:buChar char="➢"/>
            </a:pPr>
            <a:r>
              <a:rPr lang="en-US" sz="1400"/>
              <a:t>The Reports tab provides a number of reporting options.  You can create custom reports, access report templates, or view a dashboard of transactions based on parameters you enter.  Custom reports are flexible for your data needs.  If you use custom reports frequently, you may want to consider making it a template.</a:t>
            </a:r>
            <a:endParaRPr sz="1400"/>
          </a:p>
        </p:txBody>
      </p:sp>
      <p:pic>
        <p:nvPicPr>
          <p:cNvPr id="340" name="Google Shape;340;p55"/>
          <p:cNvPicPr preferRelativeResize="0"/>
          <p:nvPr/>
        </p:nvPicPr>
        <p:blipFill>
          <a:blip r:embed="rId3">
            <a:alphaModFix/>
          </a:blip>
          <a:stretch>
            <a:fillRect/>
          </a:stretch>
        </p:blipFill>
        <p:spPr>
          <a:xfrm>
            <a:off x="1474100" y="1627150"/>
            <a:ext cx="8897750" cy="41128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6"/>
          <p:cNvSpPr txBox="1">
            <a:spLocks noGrp="1"/>
          </p:cNvSpPr>
          <p:nvPr>
            <p:ph type="subTitle" idx="1"/>
          </p:nvPr>
        </p:nvSpPr>
        <p:spPr>
          <a:xfrm>
            <a:off x="1474100" y="229620"/>
            <a:ext cx="9144000" cy="435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Dashboards</a:t>
            </a:r>
            <a:endParaRPr/>
          </a:p>
          <a:p>
            <a:pPr marL="457200" lvl="0" indent="0" algn="l" rtl="0">
              <a:spcBef>
                <a:spcPts val="1000"/>
              </a:spcBef>
              <a:spcAft>
                <a:spcPts val="0"/>
              </a:spcAft>
              <a:buNone/>
            </a:pPr>
            <a:endParaRPr sz="1400"/>
          </a:p>
        </p:txBody>
      </p:sp>
      <p:pic>
        <p:nvPicPr>
          <p:cNvPr id="346" name="Google Shape;346;p56"/>
          <p:cNvPicPr preferRelativeResize="0"/>
          <p:nvPr/>
        </p:nvPicPr>
        <p:blipFill>
          <a:blip r:embed="rId3">
            <a:alphaModFix/>
          </a:blip>
          <a:stretch>
            <a:fillRect/>
          </a:stretch>
        </p:blipFill>
        <p:spPr>
          <a:xfrm>
            <a:off x="1649575" y="1550188"/>
            <a:ext cx="8119125" cy="4502125"/>
          </a:xfrm>
          <a:prstGeom prst="rect">
            <a:avLst/>
          </a:prstGeom>
          <a:noFill/>
          <a:ln>
            <a:noFill/>
          </a:ln>
        </p:spPr>
      </p:pic>
      <p:sp>
        <p:nvSpPr>
          <p:cNvPr id="347" name="Google Shape;347;p56"/>
          <p:cNvSpPr txBox="1"/>
          <p:nvPr/>
        </p:nvSpPr>
        <p:spPr>
          <a:xfrm>
            <a:off x="10252050" y="1600100"/>
            <a:ext cx="1537200" cy="344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Use the Audit tab to find out when “split” transactions have been made within a specific PCard cycle.</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r>
              <a:rPr lang="en-US">
                <a:solidFill>
                  <a:schemeClr val="accent1"/>
                </a:solidFill>
              </a:rPr>
              <a:t>Single TXN Limit Audit shows when a card has exceeded the Single Transaction Limit during a specific PCard cycle.</a:t>
            </a:r>
            <a:endParaRPr>
              <a:solidFill>
                <a:schemeClr val="accent1"/>
              </a:solidFill>
            </a:endParaRPr>
          </a:p>
        </p:txBody>
      </p:sp>
      <p:cxnSp>
        <p:nvCxnSpPr>
          <p:cNvPr id="348" name="Google Shape;348;p56"/>
          <p:cNvCxnSpPr/>
          <p:nvPr/>
        </p:nvCxnSpPr>
        <p:spPr>
          <a:xfrm flipH="1">
            <a:off x="2368325" y="971000"/>
            <a:ext cx="918600" cy="629100"/>
          </a:xfrm>
          <a:prstGeom prst="straightConnector1">
            <a:avLst/>
          </a:prstGeom>
          <a:noFill/>
          <a:ln w="38100" cap="flat" cmpd="sng">
            <a:solidFill>
              <a:schemeClr val="accent1"/>
            </a:solidFill>
            <a:prstDash val="solid"/>
            <a:round/>
            <a:headEnd type="none" w="med" len="med"/>
            <a:tailEnd type="triangle" w="med" len="med"/>
          </a:ln>
        </p:spPr>
      </p:cxnSp>
      <p:cxnSp>
        <p:nvCxnSpPr>
          <p:cNvPr id="349" name="Google Shape;349;p56"/>
          <p:cNvCxnSpPr/>
          <p:nvPr/>
        </p:nvCxnSpPr>
        <p:spPr>
          <a:xfrm flipH="1">
            <a:off x="3049775" y="2401200"/>
            <a:ext cx="918600" cy="6291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1524000" y="1122372"/>
            <a:ext cx="9144000" cy="663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Spending Limitations</a:t>
            </a:r>
            <a:endParaRPr/>
          </a:p>
        </p:txBody>
      </p:sp>
      <p:sp>
        <p:nvSpPr>
          <p:cNvPr id="106" name="Google Shape;106;p21"/>
          <p:cNvSpPr txBox="1">
            <a:spLocks noGrp="1"/>
          </p:cNvSpPr>
          <p:nvPr>
            <p:ph type="subTitle" idx="1"/>
          </p:nvPr>
        </p:nvSpPr>
        <p:spPr>
          <a:xfrm>
            <a:off x="1524000" y="2111674"/>
            <a:ext cx="9144000" cy="31461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Maximum Spending Limits</a:t>
            </a:r>
            <a:endParaRPr/>
          </a:p>
          <a:p>
            <a:pPr marL="457200" lvl="0" indent="-381000" algn="l" rtl="0">
              <a:spcBef>
                <a:spcPts val="1000"/>
              </a:spcBef>
              <a:spcAft>
                <a:spcPts val="0"/>
              </a:spcAft>
              <a:buSzPts val="2400"/>
              <a:buChar char="➢"/>
            </a:pPr>
            <a:r>
              <a:rPr lang="en-US"/>
              <a:t>STL  $4,999.99 Limit per purchase</a:t>
            </a:r>
            <a:endParaRPr/>
          </a:p>
          <a:p>
            <a:pPr marL="457200" lvl="0" indent="-381000" algn="l" rtl="0">
              <a:spcBef>
                <a:spcPts val="0"/>
              </a:spcBef>
              <a:spcAft>
                <a:spcPts val="0"/>
              </a:spcAft>
              <a:buSzPts val="2400"/>
              <a:buChar char="➢"/>
            </a:pPr>
            <a:r>
              <a:rPr lang="en-US"/>
              <a:t>DTL  $10,000.00 Limit per day</a:t>
            </a:r>
            <a:endParaRPr/>
          </a:p>
          <a:p>
            <a:pPr marL="457200" lvl="0" indent="-381000" algn="l" rtl="0">
              <a:spcBef>
                <a:spcPts val="0"/>
              </a:spcBef>
              <a:spcAft>
                <a:spcPts val="0"/>
              </a:spcAft>
              <a:buSzPts val="2400"/>
              <a:buChar char="➢"/>
            </a:pPr>
            <a:r>
              <a:rPr lang="en-US"/>
              <a:t>MTL  $25,000.00 Limit per month</a:t>
            </a:r>
            <a:endParaRPr/>
          </a:p>
          <a:p>
            <a:pPr marL="457200" lvl="0" indent="0" algn="l" rtl="0">
              <a:spcBef>
                <a:spcPts val="1000"/>
              </a:spcBef>
              <a:spcAft>
                <a:spcPts val="0"/>
              </a:spcAft>
              <a:buNone/>
            </a:pPr>
            <a:r>
              <a:rPr lang="en-US"/>
              <a:t>The PCard is not a personal credit liability, unless unauthorized purchases are made.</a:t>
            </a:r>
            <a:endParaRPr/>
          </a:p>
          <a:p>
            <a:pPr marL="457200" lvl="0" indent="0" algn="l" rtl="0">
              <a:spcBef>
                <a:spcPts val="1000"/>
              </a:spcBef>
              <a:spcAft>
                <a:spcPts val="0"/>
              </a:spcAft>
              <a:buNone/>
            </a:pPr>
            <a:r>
              <a:rPr lang="en-US"/>
              <a:t>The Cardholder is the ONLY authorized user of the card!</a:t>
            </a:r>
            <a:endParaRPr/>
          </a:p>
        </p:txBody>
      </p:sp>
      <p:pic>
        <p:nvPicPr>
          <p:cNvPr id="107" name="Google Shape;107;p21"/>
          <p:cNvPicPr preferRelativeResize="0"/>
          <p:nvPr/>
        </p:nvPicPr>
        <p:blipFill>
          <a:blip r:embed="rId3">
            <a:alphaModFix/>
          </a:blip>
          <a:stretch>
            <a:fillRect/>
          </a:stretch>
        </p:blipFill>
        <p:spPr>
          <a:xfrm>
            <a:off x="167725" y="167750"/>
            <a:ext cx="1845251" cy="1845251"/>
          </a:xfrm>
          <a:prstGeom prst="rect">
            <a:avLst/>
          </a:prstGeom>
          <a:noFill/>
          <a:ln>
            <a:noFill/>
          </a:ln>
        </p:spPr>
      </p:pic>
      <p:pic>
        <p:nvPicPr>
          <p:cNvPr id="108" name="Google Shape;108;p21"/>
          <p:cNvPicPr preferRelativeResize="0"/>
          <p:nvPr/>
        </p:nvPicPr>
        <p:blipFill>
          <a:blip r:embed="rId3">
            <a:alphaModFix/>
          </a:blip>
          <a:stretch>
            <a:fillRect/>
          </a:stretch>
        </p:blipFill>
        <p:spPr>
          <a:xfrm>
            <a:off x="10207500" y="4819800"/>
            <a:ext cx="1845251" cy="18452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7"/>
          <p:cNvSpPr txBox="1">
            <a:spLocks noGrp="1"/>
          </p:cNvSpPr>
          <p:nvPr>
            <p:ph type="subTitle" idx="1"/>
          </p:nvPr>
        </p:nvSpPr>
        <p:spPr>
          <a:xfrm>
            <a:off x="1474100" y="229620"/>
            <a:ext cx="9144000" cy="435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Dashboards </a:t>
            </a:r>
            <a:endParaRPr/>
          </a:p>
          <a:p>
            <a:pPr marL="457200" lvl="0" indent="0" algn="l" rtl="0">
              <a:spcBef>
                <a:spcPts val="1000"/>
              </a:spcBef>
              <a:spcAft>
                <a:spcPts val="0"/>
              </a:spcAft>
              <a:buNone/>
            </a:pPr>
            <a:endParaRPr sz="1400"/>
          </a:p>
        </p:txBody>
      </p:sp>
      <p:sp>
        <p:nvSpPr>
          <p:cNvPr id="355" name="Google Shape;355;p57"/>
          <p:cNvSpPr txBox="1"/>
          <p:nvPr/>
        </p:nvSpPr>
        <p:spPr>
          <a:xfrm>
            <a:off x="10252050" y="1600100"/>
            <a:ext cx="1537200" cy="344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Use the Spend tab to view information about your Group’s expenses.  Adjust the dates to capture only the information you want to see.  Use the Actions drop down above each category to export the report as an .xls, .pdf or .txt file.</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endParaRPr>
              <a:solidFill>
                <a:schemeClr val="accent1"/>
              </a:solidFill>
            </a:endParaRPr>
          </a:p>
        </p:txBody>
      </p:sp>
      <p:pic>
        <p:nvPicPr>
          <p:cNvPr id="356" name="Google Shape;356;p57"/>
          <p:cNvPicPr preferRelativeResize="0"/>
          <p:nvPr/>
        </p:nvPicPr>
        <p:blipFill>
          <a:blip r:embed="rId3">
            <a:alphaModFix/>
          </a:blip>
          <a:stretch>
            <a:fillRect/>
          </a:stretch>
        </p:blipFill>
        <p:spPr>
          <a:xfrm>
            <a:off x="1474100" y="1197900"/>
            <a:ext cx="7989351" cy="4911400"/>
          </a:xfrm>
          <a:prstGeom prst="rect">
            <a:avLst/>
          </a:prstGeom>
          <a:noFill/>
          <a:ln>
            <a:noFill/>
          </a:ln>
        </p:spPr>
      </p:pic>
      <p:sp>
        <p:nvSpPr>
          <p:cNvPr id="357" name="Google Shape;357;p57"/>
          <p:cNvSpPr txBox="1">
            <a:spLocks noGrp="1"/>
          </p:cNvSpPr>
          <p:nvPr>
            <p:ph type="subTitle" idx="1"/>
          </p:nvPr>
        </p:nvSpPr>
        <p:spPr>
          <a:xfrm>
            <a:off x="1474100" y="229620"/>
            <a:ext cx="9144000" cy="435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Dashboards</a:t>
            </a:r>
            <a:endParaRPr/>
          </a:p>
          <a:p>
            <a:pPr marL="457200" lvl="0" indent="0" algn="l" rtl="0">
              <a:spcBef>
                <a:spcPts val="1000"/>
              </a:spcBef>
              <a:spcAft>
                <a:spcPts val="0"/>
              </a:spcAft>
              <a:buNone/>
            </a:pPr>
            <a:endParaRPr sz="1400"/>
          </a:p>
        </p:txBody>
      </p:sp>
      <p:sp>
        <p:nvSpPr>
          <p:cNvPr id="358" name="Google Shape;358;p57"/>
          <p:cNvSpPr txBox="1">
            <a:spLocks noGrp="1"/>
          </p:cNvSpPr>
          <p:nvPr>
            <p:ph type="subTitle" idx="1"/>
          </p:nvPr>
        </p:nvSpPr>
        <p:spPr>
          <a:xfrm>
            <a:off x="1626500" y="728725"/>
            <a:ext cx="9144000" cy="4012500"/>
          </a:xfrm>
          <a:prstGeom prst="rect">
            <a:avLst/>
          </a:prstGeom>
        </p:spPr>
        <p:txBody>
          <a:bodyPr spcFirstLastPara="1" wrap="square" lIns="91425" tIns="45700" rIns="91425" bIns="45700" anchor="t" anchorCtr="0">
            <a:noAutofit/>
          </a:bodyPr>
          <a:lstStyle/>
          <a:p>
            <a:pPr marL="457200" lvl="0" indent="-317500" algn="l" rtl="0">
              <a:spcBef>
                <a:spcPts val="1000"/>
              </a:spcBef>
              <a:spcAft>
                <a:spcPts val="0"/>
              </a:spcAft>
              <a:buSzPts val="1400"/>
              <a:buChar char="➢"/>
            </a:pPr>
            <a:r>
              <a:rPr lang="en-US" sz="1400"/>
              <a:t>Spend</a:t>
            </a:r>
            <a:endParaRPr sz="1400"/>
          </a:p>
        </p:txBody>
      </p:sp>
      <p:cxnSp>
        <p:nvCxnSpPr>
          <p:cNvPr id="359" name="Google Shape;359;p57"/>
          <p:cNvCxnSpPr/>
          <p:nvPr/>
        </p:nvCxnSpPr>
        <p:spPr>
          <a:xfrm rot="10800000">
            <a:off x="1886775" y="1397600"/>
            <a:ext cx="921000" cy="549000"/>
          </a:xfrm>
          <a:prstGeom prst="straightConnector1">
            <a:avLst/>
          </a:prstGeom>
          <a:noFill/>
          <a:ln w="38100" cap="flat" cmpd="sng">
            <a:solidFill>
              <a:schemeClr val="accent1"/>
            </a:solidFill>
            <a:prstDash val="solid"/>
            <a:round/>
            <a:headEnd type="none" w="med" len="med"/>
            <a:tailEnd type="triangle" w="med" len="med"/>
          </a:ln>
        </p:spPr>
      </p:cxnSp>
      <p:cxnSp>
        <p:nvCxnSpPr>
          <p:cNvPr id="360" name="Google Shape;360;p57"/>
          <p:cNvCxnSpPr/>
          <p:nvPr/>
        </p:nvCxnSpPr>
        <p:spPr>
          <a:xfrm rot="10800000">
            <a:off x="9236575" y="1600100"/>
            <a:ext cx="921000" cy="5490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8"/>
          <p:cNvSpPr txBox="1">
            <a:spLocks noGrp="1"/>
          </p:cNvSpPr>
          <p:nvPr>
            <p:ph type="ctrTitle"/>
          </p:nvPr>
        </p:nvSpPr>
        <p:spPr>
          <a:xfrm>
            <a:off x="1524000" y="449876"/>
            <a:ext cx="9144000" cy="799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Contacts	</a:t>
            </a:r>
            <a:endParaRPr/>
          </a:p>
        </p:txBody>
      </p:sp>
      <p:sp>
        <p:nvSpPr>
          <p:cNvPr id="366" name="Google Shape;366;p58"/>
          <p:cNvSpPr txBox="1">
            <a:spLocks noGrp="1"/>
          </p:cNvSpPr>
          <p:nvPr>
            <p:ph type="subTitle" idx="1"/>
          </p:nvPr>
        </p:nvSpPr>
        <p:spPr>
          <a:xfrm>
            <a:off x="1524000" y="1629539"/>
            <a:ext cx="9144000" cy="3628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Michael Logan-Director of Procurement Services</a:t>
            </a:r>
            <a:endParaRPr/>
          </a:p>
          <a:p>
            <a:pPr marL="0" lvl="0" indent="0" algn="ctr" rtl="0">
              <a:spcBef>
                <a:spcPts val="1000"/>
              </a:spcBef>
              <a:spcAft>
                <a:spcPts val="0"/>
              </a:spcAft>
              <a:buNone/>
            </a:pPr>
            <a:r>
              <a:rPr lang="en-US" u="sng">
                <a:solidFill>
                  <a:schemeClr val="hlink"/>
                </a:solidFill>
                <a:hlinkClick r:id="rId3"/>
              </a:rPr>
              <a:t>mflogan@uncg.edu</a:t>
            </a:r>
            <a:endParaRPr/>
          </a:p>
          <a:p>
            <a:pPr marL="0" lvl="0" indent="0" algn="ctr" rtl="0">
              <a:spcBef>
                <a:spcPts val="1000"/>
              </a:spcBef>
              <a:spcAft>
                <a:spcPts val="0"/>
              </a:spcAft>
              <a:buNone/>
            </a:pPr>
            <a:r>
              <a:rPr lang="en-US"/>
              <a:t>336-334-4104</a:t>
            </a:r>
            <a:endParaRPr/>
          </a:p>
          <a:p>
            <a:pPr marL="0" lvl="0" indent="0" algn="ctr" rtl="0">
              <a:spcBef>
                <a:spcPts val="1000"/>
              </a:spcBef>
              <a:spcAft>
                <a:spcPts val="0"/>
              </a:spcAft>
              <a:buNone/>
            </a:pPr>
            <a:endParaRPr/>
          </a:p>
          <a:p>
            <a:pPr marL="0" lvl="0" indent="0" algn="ctr" rtl="0">
              <a:spcBef>
                <a:spcPts val="1000"/>
              </a:spcBef>
              <a:spcAft>
                <a:spcPts val="0"/>
              </a:spcAft>
              <a:buNone/>
            </a:pPr>
            <a:r>
              <a:rPr lang="en-US"/>
              <a:t>Valerie Nall-PCard Administrator</a:t>
            </a:r>
            <a:endParaRPr/>
          </a:p>
          <a:p>
            <a:pPr marL="0" lvl="0" indent="0" algn="ctr" rtl="0">
              <a:spcBef>
                <a:spcPts val="1000"/>
              </a:spcBef>
              <a:spcAft>
                <a:spcPts val="0"/>
              </a:spcAft>
              <a:buNone/>
            </a:pPr>
            <a:r>
              <a:rPr lang="en-US" u="sng">
                <a:solidFill>
                  <a:schemeClr val="hlink"/>
                </a:solidFill>
                <a:hlinkClick r:id="rId4"/>
              </a:rPr>
              <a:t>pcard@uncg.edu</a:t>
            </a:r>
            <a:endParaRPr/>
          </a:p>
          <a:p>
            <a:pPr marL="0" lvl="0" indent="0" algn="ctr" rtl="0">
              <a:spcBef>
                <a:spcPts val="1000"/>
              </a:spcBef>
              <a:spcAft>
                <a:spcPts val="0"/>
              </a:spcAft>
              <a:buNone/>
            </a:pPr>
            <a:r>
              <a:rPr lang="en-US"/>
              <a:t>336-334-4461</a:t>
            </a:r>
            <a:endParaRPr/>
          </a:p>
          <a:p>
            <a:pPr marL="0" lvl="0" indent="0" algn="ctr"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subTitle" idx="1"/>
          </p:nvPr>
        </p:nvSpPr>
        <p:spPr>
          <a:xfrm>
            <a:off x="1524000" y="759800"/>
            <a:ext cx="9144000" cy="49536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A Listing of allowable and unallowable purchases may be found on the Purchasing website: </a:t>
            </a:r>
            <a:endParaRPr/>
          </a:p>
          <a:p>
            <a:pPr marL="457200" lvl="0" indent="0" algn="l" rtl="0">
              <a:spcBef>
                <a:spcPts val="1000"/>
              </a:spcBef>
              <a:spcAft>
                <a:spcPts val="0"/>
              </a:spcAft>
              <a:buNone/>
            </a:pPr>
            <a:r>
              <a:rPr lang="en-US"/>
              <a:t> </a:t>
            </a:r>
            <a:r>
              <a:rPr lang="en-US" u="sng">
                <a:solidFill>
                  <a:schemeClr val="hlink"/>
                </a:solidFill>
                <a:hlinkClick r:id="rId3"/>
              </a:rPr>
              <a:t>https://purchasing.uncg.edu/pcard/</a:t>
            </a:r>
            <a:endParaRPr/>
          </a:p>
          <a:p>
            <a:pPr marL="457200" lvl="0" indent="0" algn="l" rtl="0">
              <a:spcBef>
                <a:spcPts val="0"/>
              </a:spcBef>
              <a:spcAft>
                <a:spcPts val="0"/>
              </a:spcAft>
              <a:buNone/>
            </a:pPr>
            <a:endParaRPr/>
          </a:p>
          <a:p>
            <a:pPr marL="457200" lvl="0" indent="-381000" algn="l" rtl="0">
              <a:spcBef>
                <a:spcPts val="1000"/>
              </a:spcBef>
              <a:spcAft>
                <a:spcPts val="0"/>
              </a:spcAft>
              <a:buSzPts val="2400"/>
              <a:buChar char="➢"/>
            </a:pPr>
            <a:r>
              <a:rPr lang="en-US"/>
              <a:t>No personal charges allowed</a:t>
            </a:r>
            <a:endParaRPr/>
          </a:p>
          <a:p>
            <a:pPr marL="457200" lvl="0" indent="0" algn="l" rtl="0">
              <a:spcBef>
                <a:spcPts val="0"/>
              </a:spcBef>
              <a:spcAft>
                <a:spcPts val="0"/>
              </a:spcAft>
              <a:buNone/>
            </a:pPr>
            <a:endParaRPr/>
          </a:p>
          <a:p>
            <a:pPr marL="457200" lvl="0" indent="-381000" algn="l" rtl="0">
              <a:spcBef>
                <a:spcPts val="1000"/>
              </a:spcBef>
              <a:spcAft>
                <a:spcPts val="0"/>
              </a:spcAft>
              <a:buSzPts val="2400"/>
              <a:buChar char="➢"/>
            </a:pPr>
            <a:r>
              <a:rPr lang="en-US"/>
              <a:t>Splitting transactions to circumvent limits is prohibited</a:t>
            </a:r>
            <a:endParaRPr/>
          </a:p>
          <a:p>
            <a:pPr marL="457200" lvl="0" indent="0" algn="l" rtl="0">
              <a:spcBef>
                <a:spcPts val="0"/>
              </a:spcBef>
              <a:spcAft>
                <a:spcPts val="0"/>
              </a:spcAft>
              <a:buNone/>
            </a:pPr>
            <a:endParaRPr/>
          </a:p>
          <a:p>
            <a:pPr marL="457200" lvl="0" indent="-381000" algn="l" rtl="0">
              <a:spcBef>
                <a:spcPts val="1000"/>
              </a:spcBef>
              <a:spcAft>
                <a:spcPts val="0"/>
              </a:spcAft>
              <a:buSzPts val="2400"/>
              <a:buChar char="➢"/>
            </a:pPr>
            <a:r>
              <a:rPr lang="en-US"/>
              <a:t>If you are wanting to buy software it should be approved by ITS prior to purchase:</a:t>
            </a:r>
            <a:endParaRPr/>
          </a:p>
          <a:p>
            <a:pPr marL="457200" lvl="0" indent="0" algn="l" rtl="0">
              <a:spcBef>
                <a:spcPts val="1000"/>
              </a:spcBef>
              <a:spcAft>
                <a:spcPts val="0"/>
              </a:spcAft>
              <a:buNone/>
            </a:pPr>
            <a:r>
              <a:rPr lang="en-US"/>
              <a:t>https://policy.uncg.edu/university-policies/applications_prepurchase/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subTitle" idx="1"/>
          </p:nvPr>
        </p:nvSpPr>
        <p:spPr>
          <a:xfrm>
            <a:off x="369900" y="635600"/>
            <a:ext cx="7488000" cy="58581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sz="1800"/>
              <a:t>UNC Greensboro Business Purpose Use Only</a:t>
            </a:r>
            <a:endParaRPr sz="1800"/>
          </a:p>
          <a:p>
            <a:pPr marL="0" lvl="0" indent="0" algn="ctr" rtl="0">
              <a:spcBef>
                <a:spcPts val="1000"/>
              </a:spcBef>
              <a:spcAft>
                <a:spcPts val="0"/>
              </a:spcAft>
              <a:buNone/>
            </a:pPr>
            <a:endParaRPr sz="1800"/>
          </a:p>
          <a:p>
            <a:pPr marL="457200" lvl="0" indent="-342900" algn="l" rtl="0">
              <a:spcBef>
                <a:spcPts val="1000"/>
              </a:spcBef>
              <a:spcAft>
                <a:spcPts val="0"/>
              </a:spcAft>
              <a:buSzPts val="1800"/>
              <a:buChar char="➢"/>
            </a:pPr>
            <a:r>
              <a:rPr lang="en-US" sz="1800"/>
              <a:t>Always receive permission from your budgetary authority BEFORE making purchases with your PCard. </a:t>
            </a:r>
            <a:endParaRPr sz="1800"/>
          </a:p>
          <a:p>
            <a:pPr marL="0" lvl="0" indent="0" algn="l" rtl="0">
              <a:spcBef>
                <a:spcPts val="1000"/>
              </a:spcBef>
              <a:spcAft>
                <a:spcPts val="0"/>
              </a:spcAft>
              <a:buNone/>
            </a:pPr>
            <a:endParaRPr sz="1800"/>
          </a:p>
          <a:p>
            <a:pPr marL="457200" lvl="0" indent="-342900" algn="l" rtl="0">
              <a:spcBef>
                <a:spcPts val="1000"/>
              </a:spcBef>
              <a:spcAft>
                <a:spcPts val="0"/>
              </a:spcAft>
              <a:buSzPts val="1800"/>
              <a:buChar char="➢"/>
            </a:pPr>
            <a:r>
              <a:rPr lang="en-US" sz="1800"/>
              <a:t>You can be held financially responsible for any unauthorized purchase.</a:t>
            </a:r>
            <a:endParaRPr sz="1800"/>
          </a:p>
          <a:p>
            <a:pPr marL="0" lvl="0" indent="0" algn="l" rtl="0">
              <a:spcBef>
                <a:spcPts val="1000"/>
              </a:spcBef>
              <a:spcAft>
                <a:spcPts val="0"/>
              </a:spcAft>
              <a:buNone/>
            </a:pPr>
            <a:endParaRPr sz="1800"/>
          </a:p>
          <a:p>
            <a:pPr marL="457200" lvl="0" indent="-342900" algn="l" rtl="0">
              <a:spcBef>
                <a:spcPts val="1000"/>
              </a:spcBef>
              <a:spcAft>
                <a:spcPts val="0"/>
              </a:spcAft>
              <a:buSzPts val="1800"/>
              <a:buChar char="➢"/>
            </a:pPr>
            <a:r>
              <a:rPr lang="en-US" sz="1800"/>
              <a:t>Refer to Purchasing Policies:  https://purchasing.uncg.edu/policies/</a:t>
            </a:r>
            <a:endParaRPr sz="1800"/>
          </a:p>
          <a:p>
            <a:pPr marL="457200" lvl="0" indent="0" algn="l" rtl="0">
              <a:spcBef>
                <a:spcPts val="1000"/>
              </a:spcBef>
              <a:spcAft>
                <a:spcPts val="0"/>
              </a:spcAft>
              <a:buNone/>
            </a:pPr>
            <a:endParaRPr sz="1800" b="1"/>
          </a:p>
          <a:p>
            <a:pPr marL="457200" lvl="0" indent="-342900" algn="l" rtl="0">
              <a:spcBef>
                <a:spcPts val="1000"/>
              </a:spcBef>
              <a:spcAft>
                <a:spcPts val="0"/>
              </a:spcAft>
              <a:buSzPts val="1800"/>
              <a:buChar char="➢"/>
            </a:pPr>
            <a:r>
              <a:rPr lang="en-US" sz="1800"/>
              <a:t>Refer to Spending Guidelines: 	https://banner.uncg.edu/budget/sample-page/spending-guidelines/</a:t>
            </a:r>
            <a:endParaRPr sz="1800"/>
          </a:p>
        </p:txBody>
      </p:sp>
      <p:pic>
        <p:nvPicPr>
          <p:cNvPr id="119" name="Google Shape;119;p23"/>
          <p:cNvPicPr preferRelativeResize="0"/>
          <p:nvPr/>
        </p:nvPicPr>
        <p:blipFill>
          <a:blip r:embed="rId3">
            <a:alphaModFix/>
          </a:blip>
          <a:stretch>
            <a:fillRect/>
          </a:stretch>
        </p:blipFill>
        <p:spPr>
          <a:xfrm>
            <a:off x="8217600" y="549825"/>
            <a:ext cx="3463349" cy="2509276"/>
          </a:xfrm>
          <a:prstGeom prst="rect">
            <a:avLst/>
          </a:prstGeom>
          <a:noFill/>
          <a:ln>
            <a:noFill/>
          </a:ln>
        </p:spPr>
      </p:pic>
      <p:sp>
        <p:nvSpPr>
          <p:cNvPr id="120" name="Google Shape;120;p23"/>
          <p:cNvSpPr txBox="1"/>
          <p:nvPr/>
        </p:nvSpPr>
        <p:spPr>
          <a:xfrm>
            <a:off x="8707450" y="3524750"/>
            <a:ext cx="2399400" cy="208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chemeClr val="accent1"/>
                </a:solidFill>
              </a:rPr>
              <a:t>When in Doubt, Check it Out.</a:t>
            </a:r>
            <a:endParaRPr sz="36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subTitle" idx="1"/>
          </p:nvPr>
        </p:nvSpPr>
        <p:spPr>
          <a:xfrm>
            <a:off x="1524000" y="489850"/>
            <a:ext cx="9144000" cy="56685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000" b="1"/>
              <a:t>NC Tax Exempt #</a:t>
            </a:r>
            <a:endParaRPr sz="3000" b="1"/>
          </a:p>
          <a:p>
            <a:pPr marL="0" lvl="0" indent="0" algn="ctr" rtl="0">
              <a:spcBef>
                <a:spcPts val="1000"/>
              </a:spcBef>
              <a:spcAft>
                <a:spcPts val="0"/>
              </a:spcAft>
              <a:buNone/>
            </a:pPr>
            <a:r>
              <a:rPr lang="en-US" sz="3600" b="1">
                <a:solidFill>
                  <a:schemeClr val="accent1"/>
                </a:solidFill>
              </a:rPr>
              <a:t>400004</a:t>
            </a:r>
            <a:endParaRPr sz="3600" b="1">
              <a:solidFill>
                <a:schemeClr val="accent1"/>
              </a:solidFill>
            </a:endParaRPr>
          </a:p>
          <a:p>
            <a:pPr marL="457200" lvl="0" indent="-381000" algn="l" rtl="0">
              <a:spcBef>
                <a:spcPts val="1000"/>
              </a:spcBef>
              <a:spcAft>
                <a:spcPts val="0"/>
              </a:spcAft>
              <a:buSzPts val="2400"/>
              <a:buChar char="➢"/>
            </a:pPr>
            <a:r>
              <a:rPr lang="en-US"/>
              <a:t>All UNC Greensboro Purchasing Practices Apply.</a:t>
            </a:r>
            <a:endParaRPr/>
          </a:p>
          <a:p>
            <a:pPr marL="457200" lvl="0" indent="0" algn="l" rtl="0">
              <a:spcBef>
                <a:spcPts val="0"/>
              </a:spcBef>
              <a:spcAft>
                <a:spcPts val="0"/>
              </a:spcAft>
              <a:buNone/>
            </a:pPr>
            <a:endParaRPr sz="1800"/>
          </a:p>
          <a:p>
            <a:pPr marL="457200" lvl="0" indent="-381000" algn="l" rtl="0">
              <a:spcBef>
                <a:spcPts val="1000"/>
              </a:spcBef>
              <a:spcAft>
                <a:spcPts val="0"/>
              </a:spcAft>
              <a:buSzPts val="2400"/>
              <a:buChar char="➢"/>
            </a:pPr>
            <a:r>
              <a:rPr lang="en-US"/>
              <a:t>Walmart, Best Buy require you to register your department to be tax exempt.  If you choose to use them for purchases you will need to contact their Customer Service to set up your Individual Exempt Account Number.</a:t>
            </a:r>
            <a:endParaRPr/>
          </a:p>
          <a:p>
            <a:pPr marL="457200" lvl="0" indent="0" algn="l" rtl="0">
              <a:spcBef>
                <a:spcPts val="0"/>
              </a:spcBef>
              <a:spcAft>
                <a:spcPts val="0"/>
              </a:spcAft>
              <a:buNone/>
            </a:pPr>
            <a:endParaRPr sz="1800"/>
          </a:p>
          <a:p>
            <a:pPr marL="457200" lvl="0" indent="-381000" algn="l" rtl="0">
              <a:spcBef>
                <a:spcPts val="1000"/>
              </a:spcBef>
              <a:spcAft>
                <a:spcPts val="0"/>
              </a:spcAft>
              <a:buSzPts val="2400"/>
              <a:buChar char="➢"/>
            </a:pPr>
            <a:r>
              <a:rPr lang="en-US"/>
              <a:t>Office Depot Account # 24951479</a:t>
            </a:r>
            <a:endParaRPr/>
          </a:p>
          <a:p>
            <a:pPr marL="457200" lvl="0" indent="0" algn="l" rtl="0">
              <a:spcBef>
                <a:spcPts val="0"/>
              </a:spcBef>
              <a:spcAft>
                <a:spcPts val="0"/>
              </a:spcAft>
              <a:buNone/>
            </a:pPr>
            <a:endParaRPr sz="1800"/>
          </a:p>
          <a:p>
            <a:pPr marL="457200" lvl="0" indent="-381000" algn="l" rtl="0">
              <a:spcBef>
                <a:spcPts val="1000"/>
              </a:spcBef>
              <a:spcAft>
                <a:spcPts val="0"/>
              </a:spcAft>
              <a:buSzPts val="2400"/>
              <a:buChar char="➢"/>
            </a:pPr>
            <a:r>
              <a:rPr lang="en-US"/>
              <a:t>Lowe’s Home Improvement # 038700007</a:t>
            </a:r>
            <a:endParaRPr/>
          </a:p>
          <a:p>
            <a:pPr marL="0" lvl="0" indent="0" algn="ctr" rtl="0">
              <a:spcBef>
                <a:spcPts val="1000"/>
              </a:spcBef>
              <a:spcAft>
                <a:spcPts val="0"/>
              </a:spcAft>
              <a:buNone/>
            </a:pP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ctrTitle"/>
          </p:nvPr>
        </p:nvSpPr>
        <p:spPr>
          <a:xfrm>
            <a:off x="1522350" y="513125"/>
            <a:ext cx="9853500" cy="828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Reconciler Responsibilities</a:t>
            </a:r>
            <a:endParaRPr/>
          </a:p>
        </p:txBody>
      </p:sp>
      <p:sp>
        <p:nvSpPr>
          <p:cNvPr id="131" name="Google Shape;131;p25"/>
          <p:cNvSpPr txBox="1">
            <a:spLocks noGrp="1"/>
          </p:cNvSpPr>
          <p:nvPr>
            <p:ph type="subTitle" idx="1"/>
          </p:nvPr>
        </p:nvSpPr>
        <p:spPr>
          <a:xfrm>
            <a:off x="1736700" y="1693075"/>
            <a:ext cx="9424800" cy="36339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sz="1800"/>
              <a:t>Gather and maintain receipts of purchases from cardholders</a:t>
            </a:r>
            <a:endParaRPr sz="1800"/>
          </a:p>
          <a:p>
            <a:pPr marL="457200" lvl="0" indent="-342900" algn="l" rtl="0">
              <a:spcBef>
                <a:spcPts val="0"/>
              </a:spcBef>
              <a:spcAft>
                <a:spcPts val="0"/>
              </a:spcAft>
              <a:buSzPts val="1800"/>
              <a:buChar char="●"/>
            </a:pPr>
            <a:r>
              <a:rPr lang="en-US" sz="1800"/>
              <a:t>Scan and upload/attach receipts to the transactions in Works</a:t>
            </a:r>
            <a:endParaRPr sz="1800"/>
          </a:p>
          <a:p>
            <a:pPr marL="457200" lvl="0" indent="-342900" algn="l" rtl="0">
              <a:spcBef>
                <a:spcPts val="0"/>
              </a:spcBef>
              <a:spcAft>
                <a:spcPts val="0"/>
              </a:spcAft>
              <a:buSzPts val="1800"/>
              <a:buChar char="●"/>
            </a:pPr>
            <a:r>
              <a:rPr lang="en-US" sz="1800"/>
              <a:t>Assign funds/accounts to transactions in Works</a:t>
            </a:r>
            <a:endParaRPr sz="1800"/>
          </a:p>
          <a:p>
            <a:pPr marL="457200" lvl="0" indent="-342900" algn="l" rtl="0">
              <a:spcBef>
                <a:spcPts val="0"/>
              </a:spcBef>
              <a:spcAft>
                <a:spcPts val="0"/>
              </a:spcAft>
              <a:buSzPts val="1800"/>
              <a:buChar char="●"/>
            </a:pPr>
            <a:r>
              <a:rPr lang="en-US" sz="1800"/>
              <a:t>Meet monthly cycle deadline by reconciling often	</a:t>
            </a:r>
            <a:endParaRPr sz="1800"/>
          </a:p>
          <a:p>
            <a:pPr marL="457200" lvl="0" indent="-342900" algn="l" rtl="0">
              <a:spcBef>
                <a:spcPts val="0"/>
              </a:spcBef>
              <a:spcAft>
                <a:spcPts val="0"/>
              </a:spcAft>
              <a:buSzPts val="1800"/>
              <a:buChar char="●"/>
            </a:pPr>
            <a:r>
              <a:rPr lang="en-US" sz="1800"/>
              <a:t>Assist card holder with lost/stolen cards or fraudulent charges</a:t>
            </a:r>
            <a:endParaRPr sz="1800"/>
          </a:p>
          <a:p>
            <a:pPr marL="457200" lvl="0" indent="-342900" algn="l" rtl="0">
              <a:spcBef>
                <a:spcPts val="0"/>
              </a:spcBef>
              <a:spcAft>
                <a:spcPts val="0"/>
              </a:spcAft>
              <a:buSzPts val="1800"/>
              <a:buChar char="●"/>
            </a:pPr>
            <a:r>
              <a:rPr lang="en-US" sz="1800"/>
              <a:t>Assist card holder with disputed transactions</a:t>
            </a:r>
            <a:endParaRPr sz="1800"/>
          </a:p>
          <a:p>
            <a:pPr marL="457200" lvl="0" indent="-342900" algn="l" rtl="0">
              <a:spcBef>
                <a:spcPts val="0"/>
              </a:spcBef>
              <a:spcAft>
                <a:spcPts val="0"/>
              </a:spcAft>
              <a:buSzPts val="1800"/>
              <a:buChar char="●"/>
            </a:pPr>
            <a:r>
              <a:rPr lang="en-US" sz="1800"/>
              <a:t>Request cancellation of unused cards - This includes cards that belong to employees leaving your department or leaving UNC Greensboro.  </a:t>
            </a:r>
            <a:endParaRPr sz="1800"/>
          </a:p>
          <a:p>
            <a:pPr marL="457200" lvl="0" indent="-342900" algn="l" rtl="0">
              <a:spcBef>
                <a:spcPts val="0"/>
              </a:spcBef>
              <a:spcAft>
                <a:spcPts val="0"/>
              </a:spcAft>
              <a:buSzPts val="1800"/>
              <a:buChar char="●"/>
            </a:pPr>
            <a:r>
              <a:rPr lang="en-US" sz="1800"/>
              <a:t>Serve as point of communication between card holders and PCard Office</a:t>
            </a:r>
            <a:endParaRPr sz="1800"/>
          </a:p>
          <a:p>
            <a:pPr marL="457200" lvl="0" indent="-342900" algn="l" rtl="0">
              <a:spcBef>
                <a:spcPts val="0"/>
              </a:spcBef>
              <a:spcAft>
                <a:spcPts val="0"/>
              </a:spcAft>
              <a:buSzPts val="1800"/>
              <a:buChar char="●"/>
            </a:pPr>
            <a:r>
              <a:rPr lang="en-US" sz="1800"/>
              <a:t>Update card holders on changes to PCard Policies and Procedures</a:t>
            </a:r>
            <a:endParaRPr sz="1800"/>
          </a:p>
          <a:p>
            <a:pPr marL="457200" lvl="0" indent="0" algn="l" rtl="0">
              <a:spcBef>
                <a:spcPts val="1000"/>
              </a:spcBef>
              <a:spcAft>
                <a:spcPts val="0"/>
              </a:spcAft>
              <a:buNone/>
            </a:pPr>
            <a:endParaRPr sz="1800"/>
          </a:p>
          <a:p>
            <a:pPr marL="457200" lvl="0" indent="0" algn="l" rtl="0">
              <a:spcBef>
                <a:spcPts val="1000"/>
              </a:spcBef>
              <a:spcAft>
                <a:spcPts val="0"/>
              </a:spcAft>
              <a:buNone/>
            </a:pPr>
            <a:r>
              <a:rPr lang="en-US" sz="1800" i="1">
                <a:solidFill>
                  <a:schemeClr val="accent1"/>
                </a:solidFill>
              </a:rPr>
              <a:t>Note:  All supervisors of newly separated employees must complete the PCard-Works Maintenance Form “Close/Deactivate Account” section.  Submit this form to the PCard Administrator.  The PCard may be securely destroyed in your office.</a:t>
            </a:r>
            <a:endParaRPr sz="1800" i="1">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ctrTitle"/>
          </p:nvPr>
        </p:nvSpPr>
        <p:spPr>
          <a:xfrm>
            <a:off x="1524000" y="133975"/>
            <a:ext cx="9144000" cy="1079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Reconciliation Timeline</a:t>
            </a:r>
            <a:endParaRPr/>
          </a:p>
        </p:txBody>
      </p:sp>
      <p:sp>
        <p:nvSpPr>
          <p:cNvPr id="137" name="Google Shape;137;p26"/>
          <p:cNvSpPr txBox="1">
            <a:spLocks noGrp="1"/>
          </p:cNvSpPr>
          <p:nvPr>
            <p:ph type="subTitle" idx="1"/>
          </p:nvPr>
        </p:nvSpPr>
        <p:spPr>
          <a:xfrm>
            <a:off x="1454800" y="1335400"/>
            <a:ext cx="9144000" cy="39009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Purchases</a:t>
            </a:r>
            <a:endParaRPr/>
          </a:p>
          <a:p>
            <a:pPr marL="914400" marR="0" lvl="1" indent="-355600" algn="l" rtl="0">
              <a:lnSpc>
                <a:spcPct val="90000"/>
              </a:lnSpc>
              <a:spcBef>
                <a:spcPts val="0"/>
              </a:spcBef>
              <a:spcAft>
                <a:spcPts val="0"/>
              </a:spcAft>
              <a:buClr>
                <a:schemeClr val="lt1"/>
              </a:buClr>
              <a:buSzPts val="2000"/>
              <a:buFont typeface="Arial"/>
              <a:buChar char="○"/>
            </a:pPr>
            <a:r>
              <a:rPr lang="en-US"/>
              <a:t>Card holder makes the purchase</a:t>
            </a:r>
            <a:endParaRPr/>
          </a:p>
          <a:p>
            <a:pPr marL="914400" marR="0" lvl="1" indent="-355600" algn="l" rtl="0">
              <a:lnSpc>
                <a:spcPct val="90000"/>
              </a:lnSpc>
              <a:spcBef>
                <a:spcPts val="0"/>
              </a:spcBef>
              <a:spcAft>
                <a:spcPts val="0"/>
              </a:spcAft>
              <a:buClr>
                <a:schemeClr val="lt1"/>
              </a:buClr>
              <a:buSzPts val="2000"/>
              <a:buFont typeface="Arial"/>
              <a:buChar char="○"/>
            </a:pPr>
            <a:r>
              <a:rPr lang="en-US"/>
              <a:t>Card holder submits the original receipt to the Reconciler</a:t>
            </a:r>
            <a:endParaRPr/>
          </a:p>
          <a:p>
            <a:pPr marL="457200" marR="0" lvl="0" indent="-381000" algn="l" rtl="0">
              <a:lnSpc>
                <a:spcPct val="90000"/>
              </a:lnSpc>
              <a:spcBef>
                <a:spcPts val="0"/>
              </a:spcBef>
              <a:spcAft>
                <a:spcPts val="0"/>
              </a:spcAft>
              <a:buClr>
                <a:schemeClr val="lt1"/>
              </a:buClr>
              <a:buSzPts val="2400"/>
              <a:buFont typeface="Arial"/>
              <a:buChar char="➢"/>
            </a:pPr>
            <a:r>
              <a:rPr lang="en-US"/>
              <a:t>Upload Receipts to Posted Transactions</a:t>
            </a:r>
            <a:endParaRPr/>
          </a:p>
          <a:p>
            <a:pPr marL="914400" marR="0" lvl="1" indent="-355600" algn="l" rtl="0">
              <a:lnSpc>
                <a:spcPct val="90000"/>
              </a:lnSpc>
              <a:spcBef>
                <a:spcPts val="0"/>
              </a:spcBef>
              <a:spcAft>
                <a:spcPts val="0"/>
              </a:spcAft>
              <a:buClr>
                <a:schemeClr val="lt1"/>
              </a:buClr>
              <a:buSzPts val="2000"/>
              <a:buFont typeface="Arial"/>
              <a:buChar char="○"/>
            </a:pPr>
            <a:r>
              <a:rPr lang="en-US"/>
              <a:t>Reconciler uploads the receipts to the transaction in Works</a:t>
            </a:r>
            <a:endParaRPr/>
          </a:p>
          <a:p>
            <a:pPr marL="914400" marR="0" lvl="1" indent="-355600" algn="l" rtl="0">
              <a:lnSpc>
                <a:spcPct val="90000"/>
              </a:lnSpc>
              <a:spcBef>
                <a:spcPts val="0"/>
              </a:spcBef>
              <a:spcAft>
                <a:spcPts val="0"/>
              </a:spcAft>
              <a:buClr>
                <a:schemeClr val="lt1"/>
              </a:buClr>
              <a:buSzPts val="2000"/>
              <a:buFont typeface="Arial"/>
              <a:buChar char="○"/>
            </a:pPr>
            <a:r>
              <a:rPr lang="en-US"/>
              <a:t>Allocate/Edit funds/accounts to the transactions in Works</a:t>
            </a:r>
            <a:endParaRPr/>
          </a:p>
          <a:p>
            <a:pPr marL="914400" marR="0" lvl="1" indent="-355600" algn="l" rtl="0">
              <a:lnSpc>
                <a:spcPct val="90000"/>
              </a:lnSpc>
              <a:spcBef>
                <a:spcPts val="0"/>
              </a:spcBef>
              <a:spcAft>
                <a:spcPts val="0"/>
              </a:spcAft>
              <a:buClr>
                <a:schemeClr val="lt1"/>
              </a:buClr>
              <a:buSzPts val="2000"/>
              <a:buFont typeface="Arial"/>
              <a:buChar char="○"/>
            </a:pPr>
            <a:r>
              <a:rPr lang="en-US"/>
              <a:t>Sign off on transactions to go to the Approver for their review and sign off</a:t>
            </a:r>
            <a:endParaRPr/>
          </a:p>
          <a:p>
            <a:pPr marL="457200" marR="0" lvl="0" indent="-381000" algn="l" rtl="0">
              <a:lnSpc>
                <a:spcPct val="90000"/>
              </a:lnSpc>
              <a:spcBef>
                <a:spcPts val="0"/>
              </a:spcBef>
              <a:spcAft>
                <a:spcPts val="0"/>
              </a:spcAft>
              <a:buSzPts val="2400"/>
              <a:buChar char="➢"/>
            </a:pPr>
            <a:r>
              <a:rPr lang="en-US"/>
              <a:t>Reconcile</a:t>
            </a:r>
            <a:endParaRPr/>
          </a:p>
          <a:p>
            <a:pPr marL="914400" marR="0" lvl="1" indent="-355600" algn="l" rtl="0">
              <a:lnSpc>
                <a:spcPct val="90000"/>
              </a:lnSpc>
              <a:spcBef>
                <a:spcPts val="0"/>
              </a:spcBef>
              <a:spcAft>
                <a:spcPts val="0"/>
              </a:spcAft>
              <a:buClr>
                <a:schemeClr val="lt1"/>
              </a:buClr>
              <a:buSzPts val="2000"/>
              <a:buFont typeface="Arial"/>
              <a:buChar char="○"/>
            </a:pPr>
            <a:r>
              <a:rPr lang="en-US"/>
              <a:t>Approver reviews and signs off on the transactions</a:t>
            </a:r>
            <a:endParaRPr/>
          </a:p>
          <a:p>
            <a:pPr marL="914400" marR="0" lvl="1" indent="-355600" algn="l" rtl="0">
              <a:lnSpc>
                <a:spcPct val="90000"/>
              </a:lnSpc>
              <a:spcBef>
                <a:spcPts val="0"/>
              </a:spcBef>
              <a:spcAft>
                <a:spcPts val="0"/>
              </a:spcAft>
              <a:buClr>
                <a:schemeClr val="lt1"/>
              </a:buClr>
              <a:buSzPts val="2000"/>
              <a:buFont typeface="Arial"/>
              <a:buChar char="○"/>
            </a:pPr>
            <a:r>
              <a:rPr lang="en-US"/>
              <a:t>PCard Administrator uploads reconciled transactions from Works to Banner.</a:t>
            </a:r>
            <a:endParaRPr/>
          </a:p>
          <a:p>
            <a:pPr marL="0" lvl="0" indent="0" algn="l" rtl="0">
              <a:spcBef>
                <a:spcPts val="1000"/>
              </a:spcBef>
              <a:spcAft>
                <a:spcPts val="0"/>
              </a:spcAft>
              <a:buNone/>
            </a:pPr>
            <a:endParaRPr/>
          </a:p>
          <a:p>
            <a:pPr marL="457200" lvl="0" indent="0" algn="l" rtl="0">
              <a:spcBef>
                <a:spcPts val="1000"/>
              </a:spcBef>
              <a:spcAft>
                <a:spcPts val="0"/>
              </a:spcAft>
              <a:buNone/>
            </a:pPr>
            <a:r>
              <a:rPr lang="en-US"/>
              <a:t>	</a:t>
            </a:r>
            <a:endParaRPr/>
          </a:p>
        </p:txBody>
      </p:sp>
      <p:pic>
        <p:nvPicPr>
          <p:cNvPr id="138" name="Google Shape;138;p26"/>
          <p:cNvPicPr preferRelativeResize="0"/>
          <p:nvPr/>
        </p:nvPicPr>
        <p:blipFill>
          <a:blip r:embed="rId3">
            <a:alphaModFix/>
          </a:blip>
          <a:stretch>
            <a:fillRect/>
          </a:stretch>
        </p:blipFill>
        <p:spPr>
          <a:xfrm>
            <a:off x="10344325" y="912850"/>
            <a:ext cx="1450548" cy="890001"/>
          </a:xfrm>
          <a:prstGeom prst="rect">
            <a:avLst/>
          </a:prstGeom>
          <a:noFill/>
          <a:ln>
            <a:noFill/>
          </a:ln>
        </p:spPr>
      </p:pic>
    </p:spTree>
  </p:cSld>
  <p:clrMapOvr>
    <a:masterClrMapping/>
  </p:clrMapOvr>
</p:sld>
</file>

<file path=ppt/theme/theme1.xml><?xml version="1.0" encoding="utf-8"?>
<a:theme xmlns:a="http://schemas.openxmlformats.org/drawingml/2006/main" name="UNCG Cover-Projection Slides">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CG Navy Background">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2594</Words>
  <Application>Microsoft Office PowerPoint</Application>
  <PresentationFormat>Widescreen</PresentationFormat>
  <Paragraphs>247</Paragraphs>
  <Slides>41</Slides>
  <Notes>41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41</vt:i4>
      </vt:variant>
    </vt:vector>
  </HeadingPairs>
  <TitlesOfParts>
    <vt:vector size="45" baseType="lpstr">
      <vt:lpstr>Arial</vt:lpstr>
      <vt:lpstr>Georgia</vt:lpstr>
      <vt:lpstr>UNCG Cover-Projection Slides</vt:lpstr>
      <vt:lpstr>UNCG Navy Background</vt:lpstr>
      <vt:lpstr>PowerPoint Presentation</vt:lpstr>
      <vt:lpstr>Who’s Who?</vt:lpstr>
      <vt:lpstr>Outline</vt:lpstr>
      <vt:lpstr>Spending Limitations</vt:lpstr>
      <vt:lpstr>PowerPoint Presentation</vt:lpstr>
      <vt:lpstr>PowerPoint Presentation</vt:lpstr>
      <vt:lpstr>PowerPoint Presentation</vt:lpstr>
      <vt:lpstr>Reconciler Responsibilities</vt:lpstr>
      <vt:lpstr>Reconciliation Timeline</vt:lpstr>
      <vt:lpstr>PowerPoint Presentation</vt:lpstr>
      <vt:lpstr>Encumbrances to your UNC Greensboro Funds</vt:lpstr>
      <vt:lpstr>Failure to Reconcile</vt:lpstr>
      <vt:lpstr>PowerPoint Presentation</vt:lpstr>
      <vt:lpstr>PowerPoint Presentation</vt:lpstr>
      <vt:lpstr>PowerPoint Presentation</vt:lpstr>
      <vt:lpstr>PowerPoint Presentation</vt:lpstr>
      <vt:lpstr>Tips and Reminders</vt:lpstr>
      <vt:lpstr>Reconciling in Works Step-by-Step</vt:lpstr>
      <vt:lpstr>Introduction to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Features</vt:lpstr>
      <vt:lpstr>PowerPoint Presentation</vt:lpstr>
      <vt:lpstr>PowerPoint Presentation</vt:lpstr>
      <vt:lpstr>PowerPoint Presentation</vt:lpstr>
      <vt:lpstr>PowerPoint Presentation</vt:lpstr>
      <vt:lpstr>PowerPoint Presentation</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Nall</dc:creator>
  <cp:lastModifiedBy>Valerie Nall</cp:lastModifiedBy>
  <cp:revision>1</cp:revision>
  <dcterms:modified xsi:type="dcterms:W3CDTF">2020-10-14T20:00:16Z</dcterms:modified>
</cp:coreProperties>
</file>